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41CAC1-813C-48A2-BC22-1004E4185537}" type="datetimeFigureOut">
              <a:rPr lang="en-US" smtClean="0"/>
              <a:t>4/17/2015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28A07A-3475-4952-82C3-0B60E7E454FE}" type="slidenum">
              <a:rPr lang="en-US" smtClean="0"/>
              <a:t>‹#›</a:t>
            </a:fld>
            <a:endParaRPr lang="en-US"/>
          </a:p>
        </p:txBody>
      </p:sp>
    </p:spTree>
    <p:extLst>
      <p:ext uri="{BB962C8B-B14F-4D97-AF65-F5344CB8AC3E}">
        <p14:creationId xmlns:p14="http://schemas.microsoft.com/office/powerpoint/2010/main" val="3328781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FC21205-5845-4833-BB14-284BDE6CEC54}" type="slidenum">
              <a:rPr lang="en-US" altLang="en-US" smtClean="0"/>
              <a:pPr eaLnBrk="1" hangingPunct="1">
                <a:spcBef>
                  <a:spcPct val="0"/>
                </a:spcBef>
              </a:pPr>
              <a:t>1</a:t>
            </a:fld>
            <a:endParaRPr lang="en-US" altLang="en-US" smtClean="0"/>
          </a:p>
        </p:txBody>
      </p:sp>
      <p:sp>
        <p:nvSpPr>
          <p:cNvPr id="191491" name="Rectangle 2"/>
          <p:cNvSpPr>
            <a:spLocks noRot="1" noChangeArrowheads="1" noTextEdit="1"/>
          </p:cNvSpPr>
          <p:nvPr>
            <p:ph type="sldImg"/>
          </p:nvPr>
        </p:nvSpPr>
        <p:spPr>
          <a:ln/>
        </p:spPr>
      </p:sp>
      <p:sp>
        <p:nvSpPr>
          <p:cNvPr id="191492" name="Rectangle 3"/>
          <p:cNvSpPr>
            <a:spLocks noGrp="1" noChangeArrowheads="1"/>
          </p:cNvSpPr>
          <p:nvPr>
            <p:ph type="body" idx="1"/>
          </p:nvPr>
        </p:nvSpPr>
        <p:spPr>
          <a:xfrm>
            <a:off x="686269" y="4346300"/>
            <a:ext cx="5485463" cy="411231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Next construct…Adaptive Leadership.  This comes from Peter Steinke's book, Congregational Leadership in Anxious Times.</a:t>
            </a:r>
          </a:p>
          <a:p>
            <a:pPr eaLnBrk="1" hangingPunct="1"/>
            <a:endParaRPr lang="en-US" altLang="en-US" smtClean="0"/>
          </a:p>
          <a:p>
            <a:pPr eaLnBrk="1" hangingPunct="1"/>
            <a:r>
              <a:rPr lang="en-US" altLang="en-US" smtClean="0"/>
              <a:t>Notice the three main circles:  Stabilization, De-stabilization and New Orientation.</a:t>
            </a:r>
          </a:p>
          <a:p>
            <a:pPr eaLnBrk="1" hangingPunct="1"/>
            <a:endParaRPr lang="en-US" altLang="en-US" smtClean="0"/>
          </a:p>
          <a:p>
            <a:pPr eaLnBrk="1" hangingPunct="1"/>
            <a:r>
              <a:rPr lang="en-US" altLang="en-US" smtClean="0"/>
              <a:t>Just as a side note, how many of you have ever heard of theologian, Walter Brugerman?  He wrote a commentary on the Psalms.  Basically he takes all 150 psalms and categorizes them into these three main headings.  Psalms of Stabilization.  Psalms of De-stabilization and Psalms of New Orientation.   </a:t>
            </a:r>
          </a:p>
          <a:p>
            <a:pPr eaLnBrk="1" hangingPunct="1"/>
            <a:endParaRPr lang="en-US" altLang="en-US" smtClean="0"/>
          </a:p>
          <a:p>
            <a:pPr eaLnBrk="1" hangingPunct="1">
              <a:buFontTx/>
              <a:buChar char="•"/>
            </a:pPr>
            <a:r>
              <a:rPr lang="en-US" altLang="en-US" smtClean="0"/>
              <a:t>Psalms of Stabilization… like Psalm 23, “The Lord is my shepherd”…it’s going to be okay) </a:t>
            </a:r>
          </a:p>
          <a:p>
            <a:pPr eaLnBrk="1" hangingPunct="1">
              <a:buFontTx/>
              <a:buChar char="•"/>
            </a:pPr>
            <a:r>
              <a:rPr lang="en-US" altLang="en-US" smtClean="0"/>
              <a:t>Psalms of Destabilization like Psalm 22, My God, My God why have you forsaken me?”  </a:t>
            </a:r>
          </a:p>
          <a:p>
            <a:pPr eaLnBrk="1" hangingPunct="1">
              <a:buFontTx/>
              <a:buChar char="•"/>
            </a:pPr>
            <a:r>
              <a:rPr lang="en-US" altLang="en-US" smtClean="0"/>
              <a:t>Psalms of New Orientation like Psalm 144, “Sing to the Lord a new song.”  I just think if is fascinating how this construct of adaptive leadership flows right out of the Psalms.    </a:t>
            </a:r>
          </a:p>
          <a:p>
            <a:pPr eaLnBrk="1" hangingPunct="1">
              <a:buFontTx/>
              <a:buChar char="•"/>
            </a:pPr>
            <a:endParaRPr lang="en-US" altLang="en-US" smtClean="0"/>
          </a:p>
          <a:p>
            <a:pPr eaLnBrk="1" hangingPunct="1"/>
            <a:r>
              <a:rPr lang="en-US" altLang="en-US" smtClean="0"/>
              <a:t>The squiggly line between Stabilization and De-stabilization stands for anxiety.  The arrow out of De-stabilization into New Orientation stands for challenge.  </a:t>
            </a:r>
          </a:p>
          <a:p>
            <a:pPr eaLnBrk="1" hangingPunct="1"/>
            <a:endParaRPr lang="en-US" altLang="en-US" smtClean="0"/>
          </a:p>
          <a:p>
            <a:pPr eaLnBrk="1" hangingPunct="1">
              <a:buFontTx/>
              <a:buChar char="•"/>
            </a:pPr>
            <a:r>
              <a:rPr lang="en-US" altLang="en-US" smtClean="0"/>
              <a:t>Under the circle of Stabilization write words like:  certainty, predictability, reliability, control</a:t>
            </a:r>
          </a:p>
          <a:p>
            <a:pPr eaLnBrk="1" hangingPunct="1">
              <a:buFontTx/>
              <a:buChar char="•"/>
            </a:pPr>
            <a:r>
              <a:rPr lang="en-US" altLang="en-US" smtClean="0"/>
              <a:t>Under the circle of De-stabilization write words like:  chaos, confusion, cognitive and emotional dissonance</a:t>
            </a:r>
          </a:p>
          <a:p>
            <a:pPr eaLnBrk="1" hangingPunct="1">
              <a:buFontTx/>
              <a:buChar char="•"/>
            </a:pPr>
            <a:r>
              <a:rPr lang="en-US" altLang="en-US" smtClean="0"/>
              <a:t>Under the circle of New Orientation write words like:  fresh vision, new vigor, renewed hope.</a:t>
            </a:r>
          </a:p>
          <a:p>
            <a:pPr eaLnBrk="1" hangingPunct="1"/>
            <a:endParaRPr lang="en-US" altLang="en-US" smtClean="0"/>
          </a:p>
          <a:p>
            <a:pPr eaLnBrk="1" hangingPunct="1"/>
            <a:r>
              <a:rPr lang="en-US" altLang="en-US" smtClean="0"/>
              <a:t>Watch this.  Here is where so many churches get stuck.  The leadership makes a bold healthy missional decision which leads the congregation out of stability and into a place of destabilization.  (For every action there is a reaction)  Because it is so uncomfortable, the leadership starts to cave in and implements a quick fix solution in order to restore equilibrium ASAP.  The leadership becomes a quivering mass of availability (QMA).  Bold healthy missional decisions are often blunted in the name of niceness.  The system tenaciously protects itself and must restore equilibrium at all costs.</a:t>
            </a:r>
          </a:p>
          <a:p>
            <a:pPr eaLnBrk="1" hangingPunct="1"/>
            <a:endParaRPr lang="en-US" altLang="en-US" smtClean="0"/>
          </a:p>
          <a:p>
            <a:pPr eaLnBrk="1" hangingPunct="1"/>
            <a:r>
              <a:rPr lang="en-US" altLang="en-US" smtClean="0"/>
              <a:t>But then, after a while, the leadership gets courageous again… makes a bold healthy missional decision which creates destabilization.  People get all upset and then a quick fix solution is used to once again restore equilibrium…and round and round we go.  But each time you go around the doom loop, you are moving backwards and losing steam…which makes it all the more difficult to move forward.   You never go back to the same place, you always go back to a weakened place…all the while energy is draining from the system, making it harder to ever break out.     </a:t>
            </a:r>
          </a:p>
          <a:p>
            <a:pPr eaLnBrk="1" hangingPunct="1"/>
            <a:endParaRPr lang="en-US" altLang="en-US" smtClean="0"/>
          </a:p>
          <a:p>
            <a:pPr eaLnBrk="1" hangingPunct="1"/>
            <a:r>
              <a:rPr lang="en-US" altLang="en-US" smtClean="0"/>
              <a:t>This is what Jim Collins calls the “doom loop.”  Churches get stuck in this doom loop and they don’t know how to get out of it.  One woman said to me, “This is why our last pastor left, because he could not break us out of the doom loop.”   This is peace at any price.  This is peace mongering, not leadership!</a:t>
            </a:r>
          </a:p>
          <a:p>
            <a:pPr eaLnBrk="1" hangingPunct="1"/>
            <a:endParaRPr lang="en-US" altLang="en-US" smtClean="0"/>
          </a:p>
          <a:p>
            <a:pPr eaLnBrk="1" hangingPunct="1"/>
            <a:r>
              <a:rPr lang="en-US" altLang="en-US" smtClean="0"/>
              <a:t>The horrifying aspect of this whole scenario, is that you never go back to the same place.  You circle back further and further.  The circle gets smaller and smaller as energy leaks out of the system.  Then it becomes even more challenging to break out of the doom loop.  </a:t>
            </a:r>
            <a:r>
              <a:rPr lang="en-US" altLang="en-US" i="1" smtClean="0"/>
              <a:t>(this is not in the original video, but please add this dynamic while teaching it live)</a:t>
            </a:r>
          </a:p>
          <a:p>
            <a:pPr eaLnBrk="1" hangingPunct="1"/>
            <a:endParaRPr lang="en-US" altLang="en-US" smtClean="0"/>
          </a:p>
          <a:p>
            <a:pPr eaLnBrk="1" hangingPunct="1"/>
            <a:r>
              <a:rPr lang="en-US" altLang="en-US" smtClean="0"/>
              <a:t>Adaptive leaders skillfully lead their churches out of the doom loop and into a place of new orientation where there is fresh vision and vitality.  This will require non anxious leadership and the ability to manage anxiety within the system and manage anxiety within oneself.  </a:t>
            </a:r>
          </a:p>
          <a:p>
            <a:pPr eaLnBrk="1" hangingPunct="1"/>
            <a:endParaRPr lang="en-US" altLang="en-US" smtClean="0"/>
          </a:p>
          <a:p>
            <a:pPr eaLnBrk="1" hangingPunct="1"/>
            <a:r>
              <a:rPr lang="en-US" altLang="en-US" smtClean="0"/>
              <a:t>Watch this.  Adaptive leaders bring chaos out of order and order out of chaos.  Adaptive leaders afflict the comfortable and comfort the afflicted.  </a:t>
            </a:r>
          </a:p>
          <a:p>
            <a:pPr eaLnBrk="1" hangingPunct="1"/>
            <a:endParaRPr lang="en-US" altLang="en-US" smtClean="0"/>
          </a:p>
          <a:p>
            <a:pPr eaLnBrk="1" hangingPunct="1"/>
            <a:r>
              <a:rPr lang="en-US" altLang="en-US" smtClean="0"/>
              <a:t>How do you break out of the doom loop?  One pastor said to me, “I can remember the exact conversation we had that broke us out of the doom loop.”  It was the classic situation that Gene Woods talks about.  Over 90% of the problems in a church are not about theology but about power.  The two questions regarding power are, “Who will lead and who will leave?”</a:t>
            </a:r>
          </a:p>
          <a:p>
            <a:pPr eaLnBrk="1" hangingPunct="1"/>
            <a:endParaRPr lang="en-US" altLang="en-US" smtClean="0"/>
          </a:p>
          <a:p>
            <a:pPr eaLnBrk="1" hangingPunct="1"/>
            <a:r>
              <a:rPr lang="en-US" altLang="en-US" smtClean="0"/>
              <a:t>Look at this next slide…      </a:t>
            </a:r>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4974FC-5CB8-40CA-9EF3-DB39430C302D}" type="slidenum">
              <a:rPr lang="en-US" altLang="en-US" smtClean="0"/>
              <a:pPr eaLnBrk="1" hangingPunct="1">
                <a:spcBef>
                  <a:spcPct val="0"/>
                </a:spcBef>
              </a:pPr>
              <a:t>2</a:t>
            </a:fld>
            <a:endParaRPr lang="en-US" altLang="en-US" smtClean="0"/>
          </a:p>
        </p:txBody>
      </p:sp>
      <p:sp>
        <p:nvSpPr>
          <p:cNvPr id="192515" name="Rectangle 2"/>
          <p:cNvSpPr>
            <a:spLocks noRo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These are some challenge questions you can ask to help you break out of the doom loop.  This is going to take great courage!</a:t>
            </a:r>
          </a:p>
          <a:p>
            <a:pPr eaLnBrk="1" hangingPunct="1"/>
            <a:endParaRPr lang="en-US" altLang="en-US" smtClean="0"/>
          </a:p>
          <a:p>
            <a:pPr eaLnBrk="1" hangingPunct="1"/>
            <a:r>
              <a:rPr lang="en-US" altLang="en-US" smtClean="0"/>
              <a:t>(Read each one…)</a:t>
            </a:r>
          </a:p>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4266C84-F931-4647-B5AB-E6677BF1A9F2}" type="slidenum">
              <a:rPr lang="en-US" altLang="en-US" smtClean="0"/>
              <a:pPr eaLnBrk="1" hangingPunct="1">
                <a:spcBef>
                  <a:spcPct val="0"/>
                </a:spcBef>
              </a:pPr>
              <a:t>3</a:t>
            </a:fld>
            <a:endParaRPr lang="en-US" altLang="en-US" smtClean="0"/>
          </a:p>
        </p:txBody>
      </p:sp>
      <p:sp>
        <p:nvSpPr>
          <p:cNvPr id="193539" name="Rectangle 2"/>
          <p:cNvSpPr>
            <a:spLocks noRot="1" noChangeArrowheads="1" noTextEdit="1"/>
          </p:cNvSpPr>
          <p:nvPr>
            <p:ph type="sldImg"/>
          </p:nvPr>
        </p:nvSpPr>
        <p:spPr>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Listen to how Alan Hirsch defines adaptive leadership…</a:t>
            </a:r>
          </a:p>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CF7C79-98D0-4821-AFE6-8AE82CFEEBCF}" type="slidenum">
              <a:rPr lang="en-US" altLang="en-US" smtClean="0"/>
              <a:pPr eaLnBrk="1" hangingPunct="1">
                <a:spcBef>
                  <a:spcPct val="0"/>
                </a:spcBef>
              </a:pPr>
              <a:t>4</a:t>
            </a:fld>
            <a:endParaRPr lang="en-US" altLang="en-US" smtClean="0"/>
          </a:p>
        </p:txBody>
      </p:sp>
      <p:sp>
        <p:nvSpPr>
          <p:cNvPr id="194563" name="Rectangle 2"/>
          <p:cNvSpPr>
            <a:spLocks noRo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A177DAF-6DA5-41FB-A3EE-B3BFB3D8C926}" type="slidenum">
              <a:rPr lang="en-US" altLang="en-US" smtClean="0"/>
              <a:pPr eaLnBrk="1" hangingPunct="1">
                <a:spcBef>
                  <a:spcPct val="0"/>
                </a:spcBef>
              </a:pPr>
              <a:t>5</a:t>
            </a:fld>
            <a:endParaRPr lang="en-US" altLang="en-US" smtClean="0"/>
          </a:p>
        </p:txBody>
      </p:sp>
      <p:sp>
        <p:nvSpPr>
          <p:cNvPr id="195587" name="Rectangle 2"/>
          <p:cNvSpPr>
            <a:spLocks noRot="1" noChangeArrowheads="1" noTextEdit="1"/>
          </p:cNvSpPr>
          <p:nvPr>
            <p:ph type="sldImg"/>
          </p:nvPr>
        </p:nvSpPr>
        <p:spPr>
          <a:ln/>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Ron Heiftiz puts it this way…</a:t>
            </a:r>
          </a:p>
          <a:p>
            <a:pPr eaLnBrk="1" hangingPunct="1"/>
            <a:endParaRPr lang="en-US" altLang="en-US" smtClean="0"/>
          </a:p>
          <a:p>
            <a:pPr eaLnBrk="1" hangingPunct="1"/>
            <a:r>
              <a:rPr lang="en-US" altLang="en-US" smtClean="0"/>
              <a:t>In other words, Adaptive leadership, is turning up the heat so people will get uncomfortable, but not so high that people start to faint and have to be rushed to the hospital.   </a:t>
            </a:r>
          </a:p>
          <a:p>
            <a:pPr eaLnBrk="1" hangingPunct="1"/>
            <a:endParaRPr lang="en-US" altLang="en-US" smtClean="0"/>
          </a:p>
          <a:p>
            <a:pPr eaLnBrk="1" hangingPunct="1"/>
            <a:r>
              <a:rPr lang="en-US" altLang="en-US" smtClean="0"/>
              <a:t>(Take ten minutes with people around your table and apply this to your church right now. Where would you put your church right now. Talk about it  You may want to play x marks the spot with the entire group and talk about it)  </a:t>
            </a:r>
          </a:p>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949573-1D15-4B85-94A8-58BED4E367FF}" type="datetimeFigureOut">
              <a:rPr lang="en-US" smtClean="0"/>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3770720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949573-1D15-4B85-94A8-58BED4E367FF}" type="datetimeFigureOut">
              <a:rPr lang="en-US" smtClean="0"/>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746675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949573-1D15-4B85-94A8-58BED4E367FF}" type="datetimeFigureOut">
              <a:rPr lang="en-US" smtClean="0"/>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606877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949573-1D15-4B85-94A8-58BED4E367FF}" type="datetimeFigureOut">
              <a:rPr lang="en-US" smtClean="0"/>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1989614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949573-1D15-4B85-94A8-58BED4E367FF}" type="datetimeFigureOut">
              <a:rPr lang="en-US" smtClean="0"/>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3335426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949573-1D15-4B85-94A8-58BED4E367FF}" type="datetimeFigureOut">
              <a:rPr lang="en-US" smtClean="0"/>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2160894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949573-1D15-4B85-94A8-58BED4E367FF}" type="datetimeFigureOut">
              <a:rPr lang="en-US" smtClean="0"/>
              <a:t>4/17/2015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81068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949573-1D15-4B85-94A8-58BED4E367FF}" type="datetimeFigureOut">
              <a:rPr lang="en-US" smtClean="0"/>
              <a:t>4/17/2015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167639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949573-1D15-4B85-94A8-58BED4E367FF}" type="datetimeFigureOut">
              <a:rPr lang="en-US" smtClean="0"/>
              <a:t>4/17/2015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4141063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949573-1D15-4B85-94A8-58BED4E367FF}" type="datetimeFigureOut">
              <a:rPr lang="en-US" smtClean="0"/>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1433389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949573-1D15-4B85-94A8-58BED4E367FF}" type="datetimeFigureOut">
              <a:rPr lang="en-US" smtClean="0"/>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BBFF6-ED7D-4625-9730-E3C21A9C293E}" type="slidenum">
              <a:rPr lang="en-US" smtClean="0"/>
              <a:t>‹#›</a:t>
            </a:fld>
            <a:endParaRPr lang="en-US"/>
          </a:p>
        </p:txBody>
      </p:sp>
    </p:spTree>
    <p:extLst>
      <p:ext uri="{BB962C8B-B14F-4D97-AF65-F5344CB8AC3E}">
        <p14:creationId xmlns:p14="http://schemas.microsoft.com/office/powerpoint/2010/main" val="3013985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949573-1D15-4B85-94A8-58BED4E367FF}" type="datetimeFigureOut">
              <a:rPr lang="en-US" smtClean="0"/>
              <a:t>4/17/2015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BBFF6-ED7D-4625-9730-E3C21A9C293E}" type="slidenum">
              <a:rPr lang="en-US" smtClean="0"/>
              <a:t>‹#›</a:t>
            </a:fld>
            <a:endParaRPr lang="en-US"/>
          </a:p>
        </p:txBody>
      </p:sp>
    </p:spTree>
    <p:extLst>
      <p:ext uri="{BB962C8B-B14F-4D97-AF65-F5344CB8AC3E}">
        <p14:creationId xmlns:p14="http://schemas.microsoft.com/office/powerpoint/2010/main" val="1108629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smtClean="0"/>
              <a:t>© 2009 Department of Church Growth and Evangelism</a:t>
            </a:r>
          </a:p>
        </p:txBody>
      </p:sp>
      <p:sp>
        <p:nvSpPr>
          <p:cNvPr id="93187" name="Rectangle 2"/>
          <p:cNvSpPr>
            <a:spLocks noGrp="1" noChangeArrowheads="1"/>
          </p:cNvSpPr>
          <p:nvPr>
            <p:ph type="title"/>
          </p:nvPr>
        </p:nvSpPr>
        <p:spPr/>
        <p:txBody>
          <a:bodyPr/>
          <a:lstStyle/>
          <a:p>
            <a:pPr eaLnBrk="1" hangingPunct="1"/>
            <a:r>
              <a:rPr lang="en-US" altLang="en-US" smtClean="0"/>
              <a:t>Adaptive Leadership</a:t>
            </a:r>
          </a:p>
        </p:txBody>
      </p:sp>
      <p:sp>
        <p:nvSpPr>
          <p:cNvPr id="93188" name="Oval 3"/>
          <p:cNvSpPr>
            <a:spLocks noChangeArrowheads="1"/>
          </p:cNvSpPr>
          <p:nvPr/>
        </p:nvSpPr>
        <p:spPr bwMode="auto">
          <a:xfrm>
            <a:off x="211138" y="2574925"/>
            <a:ext cx="2298700" cy="2298700"/>
          </a:xfrm>
          <a:prstGeom prst="ellipse">
            <a:avLst/>
          </a:prstGeom>
          <a:solidFill>
            <a:schemeClr val="bg1"/>
          </a:solidFill>
          <a:ln w="28575">
            <a:solidFill>
              <a:schemeClr val="tx1"/>
            </a:solidFill>
            <a:round/>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93189" name="Oval 4"/>
          <p:cNvSpPr>
            <a:spLocks noChangeArrowheads="1"/>
          </p:cNvSpPr>
          <p:nvPr/>
        </p:nvSpPr>
        <p:spPr bwMode="auto">
          <a:xfrm>
            <a:off x="6627813" y="2530475"/>
            <a:ext cx="2298700" cy="2298700"/>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sp>
        <p:nvSpPr>
          <p:cNvPr id="93190" name="Oval 5"/>
          <p:cNvSpPr>
            <a:spLocks noChangeArrowheads="1"/>
          </p:cNvSpPr>
          <p:nvPr/>
        </p:nvSpPr>
        <p:spPr bwMode="auto">
          <a:xfrm>
            <a:off x="3417888" y="2578100"/>
            <a:ext cx="2298700" cy="2298700"/>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en-US" altLang="en-US" sz="1800"/>
          </a:p>
        </p:txBody>
      </p:sp>
      <p:grpSp>
        <p:nvGrpSpPr>
          <p:cNvPr id="93191" name="Group 6"/>
          <p:cNvGrpSpPr>
            <a:grpSpLocks/>
          </p:cNvGrpSpPr>
          <p:nvPr/>
        </p:nvGrpSpPr>
        <p:grpSpPr bwMode="auto">
          <a:xfrm>
            <a:off x="2640013" y="3432175"/>
            <a:ext cx="615950" cy="579438"/>
            <a:chOff x="1687" y="2162"/>
            <a:chExt cx="388" cy="365"/>
          </a:xfrm>
        </p:grpSpPr>
        <p:sp>
          <p:nvSpPr>
            <p:cNvPr id="93199" name="Line 7"/>
            <p:cNvSpPr>
              <a:spLocks noChangeShapeType="1"/>
            </p:cNvSpPr>
            <p:nvPr/>
          </p:nvSpPr>
          <p:spPr bwMode="auto">
            <a:xfrm flipH="1">
              <a:off x="1687" y="2165"/>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0" name="Line 8"/>
            <p:cNvSpPr>
              <a:spLocks noChangeShapeType="1"/>
            </p:cNvSpPr>
            <p:nvPr/>
          </p:nvSpPr>
          <p:spPr bwMode="auto">
            <a:xfrm>
              <a:off x="1730" y="2165"/>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1" name="Line 9"/>
            <p:cNvSpPr>
              <a:spLocks noChangeShapeType="1"/>
            </p:cNvSpPr>
            <p:nvPr/>
          </p:nvSpPr>
          <p:spPr bwMode="auto">
            <a:xfrm flipH="1">
              <a:off x="1773" y="2165"/>
              <a:ext cx="43"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2" name="Line 10"/>
            <p:cNvSpPr>
              <a:spLocks noChangeShapeType="1"/>
            </p:cNvSpPr>
            <p:nvPr/>
          </p:nvSpPr>
          <p:spPr bwMode="auto">
            <a:xfrm>
              <a:off x="1816" y="2165"/>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3" name="Line 11"/>
            <p:cNvSpPr>
              <a:spLocks noChangeShapeType="1"/>
            </p:cNvSpPr>
            <p:nvPr/>
          </p:nvSpPr>
          <p:spPr bwMode="auto">
            <a:xfrm flipH="1">
              <a:off x="1858" y="2165"/>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4" name="Line 12"/>
            <p:cNvSpPr>
              <a:spLocks noChangeShapeType="1"/>
            </p:cNvSpPr>
            <p:nvPr/>
          </p:nvSpPr>
          <p:spPr bwMode="auto">
            <a:xfrm>
              <a:off x="1901" y="2165"/>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5" name="Line 13"/>
            <p:cNvSpPr>
              <a:spLocks noChangeShapeType="1"/>
            </p:cNvSpPr>
            <p:nvPr/>
          </p:nvSpPr>
          <p:spPr bwMode="auto">
            <a:xfrm flipV="1">
              <a:off x="1946" y="2162"/>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6" name="Line 14"/>
            <p:cNvSpPr>
              <a:spLocks noChangeShapeType="1"/>
            </p:cNvSpPr>
            <p:nvPr/>
          </p:nvSpPr>
          <p:spPr bwMode="auto">
            <a:xfrm flipH="1" flipV="1">
              <a:off x="1989" y="2162"/>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207" name="Line 15"/>
            <p:cNvSpPr>
              <a:spLocks noChangeShapeType="1"/>
            </p:cNvSpPr>
            <p:nvPr/>
          </p:nvSpPr>
          <p:spPr bwMode="auto">
            <a:xfrm flipV="1">
              <a:off x="2031" y="2162"/>
              <a:ext cx="44" cy="36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3192" name="Freeform 16"/>
          <p:cNvSpPr>
            <a:spLocks/>
          </p:cNvSpPr>
          <p:nvPr/>
        </p:nvSpPr>
        <p:spPr bwMode="auto">
          <a:xfrm>
            <a:off x="5643563" y="4559300"/>
            <a:ext cx="1082675" cy="133350"/>
          </a:xfrm>
          <a:custGeom>
            <a:avLst/>
            <a:gdLst>
              <a:gd name="T0" fmla="*/ 0 w 682"/>
              <a:gd name="T1" fmla="*/ 0 h 84"/>
              <a:gd name="T2" fmla="*/ 2147483647 w 682"/>
              <a:gd name="T3" fmla="*/ 2147483647 h 84"/>
              <a:gd name="T4" fmla="*/ 2147483647 w 682"/>
              <a:gd name="T5" fmla="*/ 0 h 84"/>
              <a:gd name="T6" fmla="*/ 0 60000 65536"/>
              <a:gd name="T7" fmla="*/ 0 60000 65536"/>
              <a:gd name="T8" fmla="*/ 0 60000 65536"/>
              <a:gd name="T9" fmla="*/ 0 w 682"/>
              <a:gd name="T10" fmla="*/ 0 h 84"/>
              <a:gd name="T11" fmla="*/ 682 w 682"/>
              <a:gd name="T12" fmla="*/ 84 h 84"/>
            </a:gdLst>
            <a:ahLst/>
            <a:cxnLst>
              <a:cxn ang="T6">
                <a:pos x="T0" y="T1"/>
              </a:cxn>
              <a:cxn ang="T7">
                <a:pos x="T2" y="T3"/>
              </a:cxn>
              <a:cxn ang="T8">
                <a:pos x="T4" y="T5"/>
              </a:cxn>
            </a:cxnLst>
            <a:rect l="T9" t="T10" r="T11" b="T12"/>
            <a:pathLst>
              <a:path w="682" h="84">
                <a:moveTo>
                  <a:pt x="0" y="0"/>
                </a:moveTo>
                <a:cubicBezTo>
                  <a:pt x="53" y="14"/>
                  <a:pt x="207" y="84"/>
                  <a:pt x="321" y="84"/>
                </a:cubicBezTo>
                <a:cubicBezTo>
                  <a:pt x="435" y="84"/>
                  <a:pt x="607" y="17"/>
                  <a:pt x="682" y="0"/>
                </a:cubicBezTo>
              </a:path>
            </a:pathLst>
          </a:custGeom>
          <a:noFill/>
          <a:ln w="28575" cmpd="sng">
            <a:solidFill>
              <a:schemeClr val="tx1"/>
            </a:solidFill>
            <a:round/>
            <a:headEnd type="none" w="med" len="med"/>
            <a:tailEnd type="triangle" w="lg"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193" name="Text Box 17"/>
          <p:cNvSpPr txBox="1">
            <a:spLocks noChangeArrowheads="1"/>
          </p:cNvSpPr>
          <p:nvPr/>
        </p:nvSpPr>
        <p:spPr bwMode="auto">
          <a:xfrm>
            <a:off x="5105400" y="6486525"/>
            <a:ext cx="4038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lnSpc>
                <a:spcPct val="90000"/>
              </a:lnSpc>
              <a:spcBef>
                <a:spcPct val="0"/>
              </a:spcBef>
              <a:buFontTx/>
              <a:buNone/>
            </a:pPr>
            <a:r>
              <a:rPr lang="en-US" altLang="en-US" sz="1000"/>
              <a:t>© Peter L. Steinke</a:t>
            </a:r>
            <a:endParaRPr lang="en-US" altLang="en-US" sz="1000" i="1"/>
          </a:p>
          <a:p>
            <a:pPr algn="r" eaLnBrk="1" hangingPunct="1">
              <a:lnSpc>
                <a:spcPct val="90000"/>
              </a:lnSpc>
              <a:spcBef>
                <a:spcPct val="0"/>
              </a:spcBef>
              <a:buFontTx/>
              <a:buNone/>
            </a:pPr>
            <a:r>
              <a:rPr lang="en-US" altLang="en-US" sz="1000" i="1"/>
              <a:t>Congregational Leadership in Anxious Times</a:t>
            </a:r>
          </a:p>
        </p:txBody>
      </p:sp>
      <p:sp>
        <p:nvSpPr>
          <p:cNvPr id="93194" name="Text Box 18"/>
          <p:cNvSpPr txBox="1">
            <a:spLocks noChangeArrowheads="1"/>
          </p:cNvSpPr>
          <p:nvPr/>
        </p:nvSpPr>
        <p:spPr bwMode="auto">
          <a:xfrm>
            <a:off x="539750" y="3492500"/>
            <a:ext cx="16525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a:solidFill>
                  <a:schemeClr val="folHlink"/>
                </a:solidFill>
              </a:rPr>
              <a:t>Stabilization</a:t>
            </a:r>
          </a:p>
        </p:txBody>
      </p:sp>
      <p:sp>
        <p:nvSpPr>
          <p:cNvPr id="93195" name="Text Box 19"/>
          <p:cNvSpPr txBox="1">
            <a:spLocks noChangeArrowheads="1"/>
          </p:cNvSpPr>
          <p:nvPr/>
        </p:nvSpPr>
        <p:spPr bwMode="auto">
          <a:xfrm>
            <a:off x="3600450" y="3540125"/>
            <a:ext cx="197961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a:solidFill>
                  <a:schemeClr val="folHlink"/>
                </a:solidFill>
              </a:rPr>
              <a:t>De-stabilization</a:t>
            </a:r>
          </a:p>
        </p:txBody>
      </p:sp>
      <p:sp>
        <p:nvSpPr>
          <p:cNvPr id="93196" name="Text Box 20"/>
          <p:cNvSpPr txBox="1">
            <a:spLocks noChangeArrowheads="1"/>
          </p:cNvSpPr>
          <p:nvPr/>
        </p:nvSpPr>
        <p:spPr bwMode="auto">
          <a:xfrm>
            <a:off x="6881813" y="3468688"/>
            <a:ext cx="19081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a:solidFill>
                  <a:schemeClr val="folHlink"/>
                </a:solidFill>
              </a:rPr>
              <a:t>New Orientation</a:t>
            </a:r>
          </a:p>
        </p:txBody>
      </p:sp>
      <p:sp>
        <p:nvSpPr>
          <p:cNvPr id="93197" name="Text Box 21"/>
          <p:cNvSpPr txBox="1">
            <a:spLocks noChangeArrowheads="1"/>
          </p:cNvSpPr>
          <p:nvPr/>
        </p:nvSpPr>
        <p:spPr bwMode="auto">
          <a:xfrm>
            <a:off x="2335213" y="2824163"/>
            <a:ext cx="12065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a:solidFill>
                  <a:schemeClr val="folHlink"/>
                </a:solidFill>
              </a:rPr>
              <a:t>Anxiety</a:t>
            </a:r>
          </a:p>
        </p:txBody>
      </p:sp>
      <p:sp>
        <p:nvSpPr>
          <p:cNvPr id="93198" name="Text Box 22"/>
          <p:cNvSpPr txBox="1">
            <a:spLocks noChangeArrowheads="1"/>
          </p:cNvSpPr>
          <p:nvPr/>
        </p:nvSpPr>
        <p:spPr bwMode="auto">
          <a:xfrm>
            <a:off x="5370513" y="4899025"/>
            <a:ext cx="1555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US" altLang="en-US" sz="1800">
                <a:solidFill>
                  <a:schemeClr val="folHlink"/>
                </a:solidFill>
              </a:rPr>
              <a:t>Challenge</a:t>
            </a:r>
          </a:p>
        </p:txBody>
      </p:sp>
    </p:spTree>
    <p:extLst>
      <p:ext uri="{BB962C8B-B14F-4D97-AF65-F5344CB8AC3E}">
        <p14:creationId xmlns:p14="http://schemas.microsoft.com/office/powerpoint/2010/main" val="18058401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smtClean="0"/>
              <a:t>© 2009 Department of Church Growth and Evangelism</a:t>
            </a:r>
          </a:p>
        </p:txBody>
      </p:sp>
      <p:sp>
        <p:nvSpPr>
          <p:cNvPr id="94211" name="Rectangle 2"/>
          <p:cNvSpPr>
            <a:spLocks noGrp="1" noChangeArrowheads="1"/>
          </p:cNvSpPr>
          <p:nvPr>
            <p:ph type="title"/>
          </p:nvPr>
        </p:nvSpPr>
        <p:spPr/>
        <p:txBody>
          <a:bodyPr>
            <a:normAutofit fontScale="90000"/>
          </a:bodyPr>
          <a:lstStyle/>
          <a:p>
            <a:pPr eaLnBrk="1" hangingPunct="1"/>
            <a:r>
              <a:rPr lang="en-US" altLang="en-US" sz="4000" smtClean="0"/>
              <a:t>Challenge Questions to break out of the Doom Loop</a:t>
            </a:r>
          </a:p>
        </p:txBody>
      </p:sp>
      <p:sp>
        <p:nvSpPr>
          <p:cNvPr id="94212" name="Rectangle 5"/>
          <p:cNvSpPr>
            <a:spLocks noGrp="1" noChangeArrowheads="1"/>
          </p:cNvSpPr>
          <p:nvPr>
            <p:ph type="body" idx="1"/>
          </p:nvPr>
        </p:nvSpPr>
        <p:spPr>
          <a:xfrm>
            <a:off x="719138" y="1458913"/>
            <a:ext cx="7772400" cy="4692650"/>
          </a:xfrm>
        </p:spPr>
        <p:txBody>
          <a:bodyPr/>
          <a:lstStyle/>
          <a:p>
            <a:pPr eaLnBrk="1" hangingPunct="1">
              <a:lnSpc>
                <a:spcPct val="90000"/>
              </a:lnSpc>
            </a:pPr>
            <a:r>
              <a:rPr lang="en-US" altLang="en-US" sz="2800" smtClean="0"/>
              <a:t>Is the need for change valid?</a:t>
            </a:r>
          </a:p>
          <a:p>
            <a:pPr eaLnBrk="1" hangingPunct="1">
              <a:lnSpc>
                <a:spcPct val="90000"/>
              </a:lnSpc>
            </a:pPr>
            <a:r>
              <a:rPr lang="en-US" altLang="en-US" sz="2800" smtClean="0"/>
              <a:t>Do we trust those urging it?</a:t>
            </a:r>
          </a:p>
          <a:p>
            <a:pPr eaLnBrk="1" hangingPunct="1">
              <a:lnSpc>
                <a:spcPct val="90000"/>
              </a:lnSpc>
            </a:pPr>
            <a:r>
              <a:rPr lang="en-US" altLang="en-US" sz="2800" smtClean="0"/>
              <a:t>Does it contribute to our vision?</a:t>
            </a:r>
          </a:p>
          <a:p>
            <a:pPr eaLnBrk="1" hangingPunct="1">
              <a:lnSpc>
                <a:spcPct val="90000"/>
              </a:lnSpc>
            </a:pPr>
            <a:r>
              <a:rPr lang="en-US" altLang="en-US" sz="2800" smtClean="0"/>
              <a:t>If we do this, will we better serve Christ and others?</a:t>
            </a:r>
          </a:p>
          <a:p>
            <a:pPr eaLnBrk="1" hangingPunct="1">
              <a:lnSpc>
                <a:spcPct val="90000"/>
              </a:lnSpc>
            </a:pPr>
            <a:r>
              <a:rPr lang="en-US" altLang="en-US" sz="2800" smtClean="0"/>
              <a:t>If we don’t do this, will we regret it?</a:t>
            </a:r>
          </a:p>
          <a:p>
            <a:pPr eaLnBrk="1" hangingPunct="1">
              <a:lnSpc>
                <a:spcPct val="90000"/>
              </a:lnSpc>
            </a:pPr>
            <a:r>
              <a:rPr lang="en-US" altLang="en-US" sz="2800" smtClean="0"/>
              <a:t>Would Jesus do it?</a:t>
            </a:r>
          </a:p>
          <a:p>
            <a:pPr eaLnBrk="1" hangingPunct="1">
              <a:lnSpc>
                <a:spcPct val="90000"/>
              </a:lnSpc>
            </a:pPr>
            <a:r>
              <a:rPr lang="en-US" altLang="en-US" sz="2800" smtClean="0"/>
              <a:t>Does the Evil One oppose it?</a:t>
            </a:r>
          </a:p>
          <a:p>
            <a:pPr eaLnBrk="1" hangingPunct="1">
              <a:lnSpc>
                <a:spcPct val="90000"/>
              </a:lnSpc>
            </a:pPr>
            <a:r>
              <a:rPr lang="en-US" altLang="en-US" sz="2800" smtClean="0"/>
              <a:t>Will we survive this change?</a:t>
            </a:r>
          </a:p>
          <a:p>
            <a:pPr eaLnBrk="1" hangingPunct="1">
              <a:lnSpc>
                <a:spcPct val="90000"/>
              </a:lnSpc>
            </a:pPr>
            <a:r>
              <a:rPr lang="en-US" altLang="en-US" sz="2800" smtClean="0"/>
              <a:t>Will we thrive if we don’t change?</a:t>
            </a:r>
          </a:p>
          <a:p>
            <a:pPr eaLnBrk="1" hangingPunct="1">
              <a:lnSpc>
                <a:spcPct val="90000"/>
              </a:lnSpc>
            </a:pPr>
            <a:endParaRPr lang="en-US" altLang="en-US" sz="2800" smtClean="0"/>
          </a:p>
        </p:txBody>
      </p:sp>
    </p:spTree>
    <p:extLst>
      <p:ext uri="{BB962C8B-B14F-4D97-AF65-F5344CB8AC3E}">
        <p14:creationId xmlns:p14="http://schemas.microsoft.com/office/powerpoint/2010/main" val="4965251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smtClean="0"/>
              <a:t>© 2009 Department of Church Growth and Evangelism</a:t>
            </a:r>
          </a:p>
        </p:txBody>
      </p:sp>
      <p:sp>
        <p:nvSpPr>
          <p:cNvPr id="95235" name="Rectangle 2"/>
          <p:cNvSpPr>
            <a:spLocks noGrp="1" noChangeArrowheads="1"/>
          </p:cNvSpPr>
          <p:nvPr>
            <p:ph type="title"/>
          </p:nvPr>
        </p:nvSpPr>
        <p:spPr/>
        <p:txBody>
          <a:bodyPr/>
          <a:lstStyle/>
          <a:p>
            <a:pPr eaLnBrk="1" hangingPunct="1"/>
            <a:r>
              <a:rPr lang="en-US" altLang="en-US" smtClean="0"/>
              <a:t>Adaptive Leadership</a:t>
            </a:r>
          </a:p>
        </p:txBody>
      </p:sp>
      <p:sp>
        <p:nvSpPr>
          <p:cNvPr id="95236" name="Rectangle 3"/>
          <p:cNvSpPr>
            <a:spLocks noGrp="1" noChangeArrowheads="1"/>
          </p:cNvSpPr>
          <p:nvPr>
            <p:ph type="body" idx="1"/>
          </p:nvPr>
        </p:nvSpPr>
        <p:spPr>
          <a:xfrm>
            <a:off x="565150" y="1316038"/>
            <a:ext cx="8186738" cy="5226050"/>
          </a:xfrm>
        </p:spPr>
        <p:txBody>
          <a:bodyPr/>
          <a:lstStyle/>
          <a:p>
            <a:pPr eaLnBrk="1" hangingPunct="1">
              <a:lnSpc>
                <a:spcPct val="90000"/>
              </a:lnSpc>
              <a:buFontTx/>
              <a:buNone/>
            </a:pPr>
            <a:r>
              <a:rPr lang="en-US" altLang="en-US" sz="2400" smtClean="0"/>
              <a:t>“A note of warning for those leading in established churches: what Western Christianity desperately needs at the moment is adaptive leadership - people who can help us transition to a different, more agile, mode of church. Such leaders don't necessarily have to be highly creative innovators themselves, but rather people who can move the church into adaptive modes - people who can disturb the stifling equilibrium and create the conditions for change and innovation. By and large, many leaders in church organizations, particularly those with strong caring and teaching gifts, can exhibit a tendency to avoid conflict and too easily soothe tensions. Left unchecked, this can be lethal because it caters to equilibrium and therefore ultimately to death.  </a:t>
            </a:r>
          </a:p>
          <a:p>
            <a:pPr eaLnBrk="1" hangingPunct="1">
              <a:lnSpc>
                <a:spcPct val="90000"/>
              </a:lnSpc>
              <a:buFontTx/>
              <a:buNone/>
            </a:pPr>
            <a:r>
              <a:rPr lang="en-US" altLang="en-US" sz="2400" smtClean="0"/>
              <a:t>							       </a:t>
            </a:r>
            <a:r>
              <a:rPr lang="en-US" altLang="en-US" sz="2000" i="1" smtClean="0"/>
              <a:t>Continued</a:t>
            </a:r>
          </a:p>
          <a:p>
            <a:pPr eaLnBrk="1" hangingPunct="1">
              <a:lnSpc>
                <a:spcPct val="90000"/>
              </a:lnSpc>
            </a:pPr>
            <a:endParaRPr lang="en-US" altLang="en-US" sz="2400" smtClean="0"/>
          </a:p>
        </p:txBody>
      </p:sp>
    </p:spTree>
    <p:extLst>
      <p:ext uri="{BB962C8B-B14F-4D97-AF65-F5344CB8AC3E}">
        <p14:creationId xmlns:p14="http://schemas.microsoft.com/office/powerpoint/2010/main" val="14956957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smtClean="0"/>
              <a:t>© 2009 Department of Church Growth and Evangelism</a:t>
            </a:r>
          </a:p>
        </p:txBody>
      </p:sp>
      <p:sp>
        <p:nvSpPr>
          <p:cNvPr id="96259" name="Rectangle 2"/>
          <p:cNvSpPr>
            <a:spLocks noGrp="1" noChangeArrowheads="1"/>
          </p:cNvSpPr>
          <p:nvPr>
            <p:ph type="title"/>
          </p:nvPr>
        </p:nvSpPr>
        <p:spPr/>
        <p:txBody>
          <a:bodyPr/>
          <a:lstStyle/>
          <a:p>
            <a:pPr eaLnBrk="1" hangingPunct="1"/>
            <a:r>
              <a:rPr lang="en-US" altLang="en-US" smtClean="0"/>
              <a:t>Adaptive Leadership</a:t>
            </a:r>
          </a:p>
        </p:txBody>
      </p:sp>
      <p:sp>
        <p:nvSpPr>
          <p:cNvPr id="96260" name="Rectangle 3"/>
          <p:cNvSpPr>
            <a:spLocks noGrp="1" noChangeArrowheads="1"/>
          </p:cNvSpPr>
          <p:nvPr>
            <p:ph type="body" idx="1"/>
          </p:nvPr>
        </p:nvSpPr>
        <p:spPr>
          <a:xfrm>
            <a:off x="685800" y="1414463"/>
            <a:ext cx="7772400" cy="4681537"/>
          </a:xfrm>
        </p:spPr>
        <p:txBody>
          <a:bodyPr/>
          <a:lstStyle/>
          <a:p>
            <a:pPr eaLnBrk="1" hangingPunct="1">
              <a:lnSpc>
                <a:spcPct val="90000"/>
              </a:lnSpc>
              <a:buFontTx/>
              <a:buNone/>
            </a:pPr>
            <a:endParaRPr lang="en-US" altLang="en-US" sz="2400" smtClean="0"/>
          </a:p>
          <a:p>
            <a:pPr eaLnBrk="1" hangingPunct="1">
              <a:lnSpc>
                <a:spcPct val="90000"/>
              </a:lnSpc>
              <a:buFontTx/>
              <a:buNone/>
            </a:pPr>
            <a:r>
              <a:rPr lang="en-US" altLang="en-US" sz="2400" smtClean="0"/>
              <a:t>The essential work of adaptive leadership is to resist these appeals. Instead, they must: 1) hold the collective feet to the fire, 2) regulate distress such that the system is drawn out of its comfort zone (yet contain stress so it does not become dysfunctional), and 3) manage avoidance mechanisms that inevitably surface (such as scapegoating, looking to authority for the answer, and so forth).” </a:t>
            </a:r>
          </a:p>
          <a:p>
            <a:pPr eaLnBrk="1" hangingPunct="1">
              <a:lnSpc>
                <a:spcPct val="90000"/>
              </a:lnSpc>
              <a:buFontTx/>
              <a:buNone/>
            </a:pPr>
            <a:r>
              <a:rPr lang="en-US" altLang="en-US" sz="2400" i="1" smtClean="0"/>
              <a:t>							</a:t>
            </a:r>
          </a:p>
          <a:p>
            <a:pPr eaLnBrk="1" hangingPunct="1">
              <a:lnSpc>
                <a:spcPct val="90000"/>
              </a:lnSpc>
              <a:buFontTx/>
              <a:buNone/>
            </a:pPr>
            <a:r>
              <a:rPr lang="en-US" altLang="en-US" sz="2400" i="1" smtClean="0"/>
              <a:t>							 </a:t>
            </a:r>
            <a:r>
              <a:rPr lang="en-US" altLang="en-US" sz="2000" b="1" smtClean="0"/>
              <a:t>Alan Hirsch</a:t>
            </a:r>
            <a:r>
              <a:rPr lang="en-US" altLang="en-US" sz="2000" i="1" smtClean="0"/>
              <a:t> </a:t>
            </a:r>
            <a:br>
              <a:rPr lang="en-US" altLang="en-US" sz="2000" i="1" smtClean="0"/>
            </a:br>
            <a:r>
              <a:rPr lang="en-US" altLang="en-US" sz="2000" i="1" smtClean="0"/>
              <a:t>	    Forgotten Ways: Reactivating the Missional Church</a:t>
            </a:r>
          </a:p>
          <a:p>
            <a:pPr eaLnBrk="1" hangingPunct="1">
              <a:lnSpc>
                <a:spcPct val="90000"/>
              </a:lnSpc>
            </a:pPr>
            <a:endParaRPr lang="en-US" altLang="en-US" sz="2000" smtClean="0"/>
          </a:p>
        </p:txBody>
      </p:sp>
    </p:spTree>
    <p:extLst>
      <p:ext uri="{BB962C8B-B14F-4D97-AF65-F5344CB8AC3E}">
        <p14:creationId xmlns:p14="http://schemas.microsoft.com/office/powerpoint/2010/main" val="19485440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en-US" altLang="en-US" sz="1000" smtClean="0"/>
              <a:t>© 2009 Department of Church Growth and Evangelism</a:t>
            </a:r>
          </a:p>
        </p:txBody>
      </p:sp>
      <p:sp>
        <p:nvSpPr>
          <p:cNvPr id="97283" name="Rectangle 2"/>
          <p:cNvSpPr>
            <a:spLocks noGrp="1" noChangeArrowheads="1"/>
          </p:cNvSpPr>
          <p:nvPr>
            <p:ph type="body" idx="1"/>
          </p:nvPr>
        </p:nvSpPr>
        <p:spPr>
          <a:xfrm>
            <a:off x="441325" y="1306513"/>
            <a:ext cx="7772400" cy="4949825"/>
          </a:xfrm>
        </p:spPr>
        <p:txBody>
          <a:bodyPr/>
          <a:lstStyle/>
          <a:p>
            <a:pPr eaLnBrk="1" hangingPunct="1">
              <a:lnSpc>
                <a:spcPct val="90000"/>
              </a:lnSpc>
              <a:buFontTx/>
              <a:buNone/>
            </a:pPr>
            <a:r>
              <a:rPr lang="en-US" altLang="en-US" sz="2800" smtClean="0"/>
              <a:t>	Keeping an organization in a productive zone of disequilibrium is a delicate task; in the practice of leadership, you must </a:t>
            </a:r>
            <a:r>
              <a:rPr lang="en-US" altLang="en-US" sz="2800" i="1" smtClean="0"/>
              <a:t>keep your hand on the thermostat</a:t>
            </a:r>
            <a:r>
              <a:rPr lang="en-US" altLang="en-US" sz="2800" smtClean="0"/>
              <a:t>.  If the heat is consistently too low, people won’t feel the need to ask uncomfortable questions or make difficult decisions.  If it’s consistently too high, the organization risks a meltdown: People are likely to panic and hunker down.</a:t>
            </a:r>
          </a:p>
          <a:p>
            <a:pPr algn="r" eaLnBrk="1" hangingPunct="1">
              <a:lnSpc>
                <a:spcPct val="90000"/>
              </a:lnSpc>
              <a:buFontTx/>
              <a:buNone/>
            </a:pPr>
            <a:r>
              <a:rPr lang="en-US" altLang="en-US" sz="2000" b="1" smtClean="0"/>
              <a:t>Ronald Heifetz</a:t>
            </a:r>
          </a:p>
          <a:p>
            <a:pPr algn="r" eaLnBrk="1" hangingPunct="1">
              <a:lnSpc>
                <a:spcPct val="90000"/>
              </a:lnSpc>
              <a:buFontTx/>
              <a:buNone/>
            </a:pPr>
            <a:r>
              <a:rPr lang="en-US" altLang="en-US" sz="2000" i="1" smtClean="0"/>
              <a:t>The Practice of Adaptive Leadership</a:t>
            </a:r>
          </a:p>
          <a:p>
            <a:pPr algn="r" eaLnBrk="1" hangingPunct="1">
              <a:lnSpc>
                <a:spcPct val="90000"/>
              </a:lnSpc>
              <a:buFontTx/>
              <a:buNone/>
            </a:pPr>
            <a:r>
              <a:rPr lang="en-US" altLang="en-US" sz="2000" i="1" smtClean="0"/>
              <a:t>(as quoted in the Harvard Business Review)</a:t>
            </a:r>
          </a:p>
        </p:txBody>
      </p:sp>
      <p:pic>
        <p:nvPicPr>
          <p:cNvPr id="97284" name="Picture 3"/>
          <p:cNvPicPr>
            <a:picLocks noChangeAspect="1" noChangeArrowheads="1"/>
          </p:cNvPicPr>
          <p:nvPr/>
        </p:nvPicPr>
        <p:blipFill>
          <a:blip r:embed="rId3">
            <a:extLst>
              <a:ext uri="{28A0092B-C50C-407E-A947-70E740481C1C}">
                <a14:useLocalDpi xmlns:a14="http://schemas.microsoft.com/office/drawing/2010/main" val="0"/>
              </a:ext>
            </a:extLst>
          </a:blip>
          <a:srcRect l="18803" t="12091" r="17635" b="5559"/>
          <a:stretch>
            <a:fillRect/>
          </a:stretch>
        </p:blipFill>
        <p:spPr bwMode="auto">
          <a:xfrm>
            <a:off x="804863" y="4849813"/>
            <a:ext cx="2216150" cy="188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5" name="Rectangle 4"/>
          <p:cNvSpPr>
            <a:spLocks noGrp="1" noChangeArrowheads="1"/>
          </p:cNvSpPr>
          <p:nvPr>
            <p:ph type="title"/>
          </p:nvPr>
        </p:nvSpPr>
        <p:spPr/>
        <p:txBody>
          <a:bodyPr/>
          <a:lstStyle/>
          <a:p>
            <a:pPr eaLnBrk="1" hangingPunct="1"/>
            <a:r>
              <a:rPr lang="en-US" altLang="en-US" smtClean="0"/>
              <a:t>Adaptive Leadership</a:t>
            </a:r>
          </a:p>
        </p:txBody>
      </p:sp>
    </p:spTree>
    <p:extLst>
      <p:ext uri="{BB962C8B-B14F-4D97-AF65-F5344CB8AC3E}">
        <p14:creationId xmlns:p14="http://schemas.microsoft.com/office/powerpoint/2010/main" val="22141346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1237</Words>
  <Application>Microsoft Office PowerPoint</Application>
  <PresentationFormat>On-screen Show (4:3)</PresentationFormat>
  <Paragraphs>82</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Adaptive Leadership</vt:lpstr>
      <vt:lpstr>Challenge Questions to break out of the Doom Loop</vt:lpstr>
      <vt:lpstr>Adaptive Leadership</vt:lpstr>
      <vt:lpstr>Adaptive Leadership</vt:lpstr>
      <vt:lpstr>Adaptive Leadership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Wenrich</dc:creator>
  <cp:lastModifiedBy>John Wenrich</cp:lastModifiedBy>
  <cp:revision>2</cp:revision>
  <dcterms:created xsi:type="dcterms:W3CDTF">2015-04-17T22:15:54Z</dcterms:created>
  <dcterms:modified xsi:type="dcterms:W3CDTF">2015-04-17T22:18:58Z</dcterms:modified>
</cp:coreProperties>
</file>