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573"/>
    <p:restoredTop sz="94647"/>
  </p:normalViewPr>
  <p:slideViewPr>
    <p:cSldViewPr snapToGrid="0" snapToObjects="1">
      <p:cViewPr varScale="1">
        <p:scale>
          <a:sx n="84" d="100"/>
          <a:sy n="84" d="100"/>
        </p:scale>
        <p:origin x="86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B879D-B2BC-47D9-B3C9-629E88500D2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EC381-4CFA-475B-8F5D-96E6B9EC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EC381-4CFA-475B-8F5D-96E6B9EC9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02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6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9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4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4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3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2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6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971F9-6212-D34F-90D6-9167622E8BE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5A114-E1FC-A944-9405-F3DB564B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A6DD4B-0B02-D049-864B-D68AC2195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67" y="155449"/>
            <a:ext cx="8153123" cy="129844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+mn-lt"/>
              </a:rPr>
              <a:t>Strategic Planning towards </a:t>
            </a:r>
            <a:r>
              <a:rPr lang="en-US" sz="4000" b="1" dirty="0">
                <a:latin typeface="+mn-lt"/>
              </a:rPr>
              <a:t>a Reopening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ED51B2-AC7D-5E41-B17B-837DA0325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468" y="1527049"/>
            <a:ext cx="8253766" cy="5239512"/>
          </a:xfrm>
        </p:spPr>
        <p:txBody>
          <a:bodyPr>
            <a:noAutofit/>
          </a:bodyPr>
          <a:lstStyle/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/>
              <a:t>Viewpoints </a:t>
            </a:r>
            <a:r>
              <a:rPr lang="en-US" sz="2000" dirty="0"/>
              <a:t>about reopening are polarized (fears vs. rights)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/>
              <a:t>Closing</a:t>
            </a:r>
            <a:r>
              <a:rPr lang="en-US" sz="2000" dirty="0"/>
              <a:t> was </a:t>
            </a:r>
            <a:r>
              <a:rPr lang="en-US" sz="2000" dirty="0" smtClean="0"/>
              <a:t>quick </a:t>
            </a:r>
            <a:r>
              <a:rPr lang="en-US" sz="2000" dirty="0"/>
              <a:t>&amp; certain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/>
              <a:t>Reopening</a:t>
            </a:r>
            <a:r>
              <a:rPr lang="en-US" sz="2000" dirty="0"/>
              <a:t> will be relatively slow &amp; </a:t>
            </a:r>
            <a:r>
              <a:rPr lang="en-US" sz="2000" dirty="0" smtClean="0"/>
              <a:t>uncertain w/ ebbs &amp; flows</a:t>
            </a:r>
            <a:endParaRPr lang="en-US" sz="2000" dirty="0"/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smtClean="0"/>
              <a:t>combination of </a:t>
            </a:r>
            <a:r>
              <a:rPr lang="en-US" sz="2000" b="1" dirty="0" smtClean="0"/>
              <a:t>Prescriptive </a:t>
            </a:r>
            <a:r>
              <a:rPr lang="en-US" sz="2000" dirty="0"/>
              <a:t>(state &amp; federal mandates) </a:t>
            </a:r>
            <a:r>
              <a:rPr lang="en-US" sz="2000" dirty="0" smtClean="0"/>
              <a:t>and </a:t>
            </a:r>
            <a:r>
              <a:rPr lang="en-US" sz="2000" b="1" dirty="0" smtClean="0"/>
              <a:t>Descriptive </a:t>
            </a:r>
            <a:r>
              <a:rPr lang="en-US" sz="2000" dirty="0" smtClean="0"/>
              <a:t>(local assessment &amp; common sense) processes</a:t>
            </a:r>
            <a:endParaRPr lang="en-US" sz="2000" dirty="0"/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/>
              <a:t>The </a:t>
            </a:r>
            <a:r>
              <a:rPr lang="en-US" sz="2000" b="1" dirty="0" smtClean="0"/>
              <a:t>“Danger </a:t>
            </a:r>
            <a:r>
              <a:rPr lang="en-US" sz="2000" b="1" dirty="0"/>
              <a:t>G</a:t>
            </a:r>
            <a:r>
              <a:rPr lang="en-US" sz="2000" b="1" dirty="0" smtClean="0"/>
              <a:t>ap</a:t>
            </a:r>
            <a:r>
              <a:rPr lang="en-US" sz="2000" b="1" dirty="0"/>
              <a:t>” 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dirty="0" smtClean="0"/>
              <a:t>A social </a:t>
            </a:r>
            <a:r>
              <a:rPr lang="en-US" dirty="0"/>
              <a:t>space we navigate with </a:t>
            </a:r>
            <a:r>
              <a:rPr lang="en-US" dirty="0" smtClean="0"/>
              <a:t>potential liability </a:t>
            </a:r>
            <a:r>
              <a:rPr lang="en-US" dirty="0"/>
              <a:t>and responsibility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dirty="0"/>
              <a:t>Where we must “love our neighbor as ourselves”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dirty="0"/>
              <a:t>Where trustworthy leadership is </a:t>
            </a:r>
            <a:r>
              <a:rPr lang="en-US" dirty="0" smtClean="0"/>
              <a:t>essential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dirty="0" smtClean="0"/>
              <a:t>Where self-awareness is vital to reduce unproductive responses to grief, loss, and frustration</a:t>
            </a:r>
            <a:endParaRPr lang="en-US" dirty="0"/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dirty="0"/>
              <a:t>To operate in the </a:t>
            </a:r>
            <a:r>
              <a:rPr lang="en-US" sz="2000" dirty="0" smtClean="0"/>
              <a:t>“</a:t>
            </a:r>
            <a:r>
              <a:rPr lang="en-US" sz="2000" b="1" dirty="0" smtClean="0"/>
              <a:t>Danger Gap” </a:t>
            </a:r>
            <a:r>
              <a:rPr lang="en-US" sz="2000" dirty="0"/>
              <a:t>will </a:t>
            </a:r>
            <a:r>
              <a:rPr lang="en-US" sz="2000" dirty="0" smtClean="0"/>
              <a:t>require</a:t>
            </a:r>
            <a:r>
              <a:rPr lang="en-US" sz="2000" dirty="0"/>
              <a:t>: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b="1" dirty="0"/>
              <a:t>Physically Safe Conditions: </a:t>
            </a:r>
            <a:r>
              <a:rPr lang="en-US" u="sng" dirty="0"/>
              <a:t>real</a:t>
            </a:r>
            <a:r>
              <a:rPr lang="en-US" dirty="0"/>
              <a:t> safety (</a:t>
            </a:r>
            <a:r>
              <a:rPr lang="en-US" i="1" dirty="0"/>
              <a:t>Be safe environmentally</a:t>
            </a:r>
            <a:r>
              <a:rPr lang="en-US" dirty="0"/>
              <a:t>)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b="1" dirty="0"/>
              <a:t>Psychologically Safe Conditions: </a:t>
            </a:r>
            <a:r>
              <a:rPr lang="en-US" u="sng" dirty="0"/>
              <a:t>perceived</a:t>
            </a:r>
            <a:r>
              <a:rPr lang="en-US" dirty="0"/>
              <a:t> safety (</a:t>
            </a:r>
            <a:r>
              <a:rPr lang="en-US" i="1" dirty="0"/>
              <a:t>Feel safe emotionally</a:t>
            </a:r>
            <a:r>
              <a:rPr lang="en-US" dirty="0"/>
              <a:t>)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6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6B2B75-032F-C442-B8A1-75B4BA625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1441"/>
            <a:ext cx="7886700" cy="141732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What’s involved in </a:t>
            </a:r>
            <a:r>
              <a:rPr lang="en-US" sz="4000" b="1" i="1" dirty="0">
                <a:latin typeface="+mn-lt"/>
              </a:rPr>
              <a:t>readiness</a:t>
            </a:r>
            <a:r>
              <a:rPr lang="en-US" sz="4000" b="1" dirty="0">
                <a:latin typeface="+mn-lt"/>
              </a:rPr>
              <a:t> to return to gathering in person?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A00A11-6790-6244-B313-B175BE5B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8761"/>
            <a:ext cx="7886700" cy="5276087"/>
          </a:xfrm>
        </p:spPr>
        <p:txBody>
          <a:bodyPr>
            <a:noAutofit/>
          </a:bodyPr>
          <a:lstStyle/>
          <a:p>
            <a:r>
              <a:rPr lang="en-US" sz="2000" b="1" dirty="0"/>
              <a:t>Analyze your congregation, transportation, and </a:t>
            </a:r>
            <a:r>
              <a:rPr lang="en-US" sz="2000" b="1" dirty="0" smtClean="0"/>
              <a:t>risks</a:t>
            </a:r>
            <a:r>
              <a:rPr lang="en-US" sz="2000" b="1" dirty="0"/>
              <a:t>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/>
              <a:t>Are church members </a:t>
            </a:r>
            <a:r>
              <a:rPr lang="en-US" sz="2000" i="1" dirty="0" smtClean="0"/>
              <a:t>ready, willing &amp; able </a:t>
            </a:r>
            <a:r>
              <a:rPr lang="en-US" sz="2000" i="1" dirty="0"/>
              <a:t>to return?</a:t>
            </a:r>
          </a:p>
          <a:p>
            <a:r>
              <a:rPr lang="en-US" sz="2000" b="1" dirty="0"/>
              <a:t>Analyze your gathering spaces &amp; people </a:t>
            </a:r>
            <a:r>
              <a:rPr lang="en-US" sz="2000" b="1" dirty="0" smtClean="0"/>
              <a:t>flow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/>
              <a:t>Are you able to adjust to distancing limits?</a:t>
            </a:r>
            <a:endParaRPr lang="en-US" sz="2000" dirty="0"/>
          </a:p>
          <a:p>
            <a:pPr lvl="1"/>
            <a:r>
              <a:rPr lang="en-US" sz="2000" dirty="0"/>
              <a:t>6’ distance = 113 square feet per person</a:t>
            </a:r>
          </a:p>
          <a:p>
            <a:pPr lvl="1"/>
            <a:r>
              <a:rPr lang="en-US" sz="2000" dirty="0"/>
              <a:t>20% estimated use of conventionally rated room capacity </a:t>
            </a:r>
            <a:br>
              <a:rPr lang="en-US" sz="2000" dirty="0"/>
            </a:br>
            <a:r>
              <a:rPr lang="en-US" sz="2000" dirty="0"/>
              <a:t>(e.g., 200 in sanctuary = 40; 25 in a classroom = 5)</a:t>
            </a:r>
          </a:p>
          <a:p>
            <a:r>
              <a:rPr lang="en-US" sz="2000" b="1" dirty="0"/>
              <a:t>Plan to clean &amp; disinfect your facility thoroughly &amp; repeatedly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/>
              <a:t>What steps are needed to continuously sanitize your facilities?</a:t>
            </a:r>
            <a:endParaRPr lang="en-US" sz="2000" dirty="0"/>
          </a:p>
          <a:p>
            <a:pPr lvl="1"/>
            <a:r>
              <a:rPr lang="en-US" sz="2000" dirty="0"/>
              <a:t>Who will do your cleaning with skill &amp; safety?</a:t>
            </a:r>
          </a:p>
          <a:p>
            <a:pPr lvl="1"/>
            <a:r>
              <a:rPr lang="en-US" sz="2000" dirty="0"/>
              <a:t>The Corona Virus can live on some interior surfaces for 3 days</a:t>
            </a:r>
          </a:p>
          <a:p>
            <a:pPr lvl="1"/>
            <a:r>
              <a:rPr lang="en-US" sz="2000" dirty="0"/>
              <a:t>Symptoms appear 7-14 days after infection</a:t>
            </a:r>
          </a:p>
          <a:p>
            <a:pPr lvl="1"/>
            <a:r>
              <a:rPr lang="en-US" sz="2000" dirty="0"/>
              <a:t>Cleaning products require 3-20 seconds contact to kill the virus</a:t>
            </a:r>
          </a:p>
          <a:p>
            <a:pPr lvl="1"/>
            <a:r>
              <a:rPr lang="en-US" sz="2000" dirty="0"/>
              <a:t>Secure EPA approved cleaning products &amp; PPE for cleaners</a:t>
            </a:r>
          </a:p>
          <a:p>
            <a:pPr lvl="1"/>
            <a:r>
              <a:rPr lang="en-US" sz="2000" dirty="0" smtClean="0"/>
              <a:t>Special care for </a:t>
            </a:r>
            <a:r>
              <a:rPr lang="en-US" sz="2000" dirty="0"/>
              <a:t>r</a:t>
            </a:r>
            <a:r>
              <a:rPr lang="en-US" sz="2000" dirty="0" smtClean="0"/>
              <a:t>est </a:t>
            </a:r>
            <a:r>
              <a:rPr lang="en-US" sz="2000" dirty="0"/>
              <a:t>rooms, food service &amp; </a:t>
            </a:r>
            <a:r>
              <a:rPr lang="en-US" sz="2000" dirty="0" smtClean="0"/>
              <a:t>at-risk </a:t>
            </a:r>
            <a:r>
              <a:rPr lang="en-US" sz="2000" dirty="0"/>
              <a:t>volunteers </a:t>
            </a:r>
          </a:p>
          <a:p>
            <a:pPr lvl="1"/>
            <a:r>
              <a:rPr lang="en-US" sz="2000" dirty="0"/>
              <a:t>Child care </a:t>
            </a:r>
            <a:r>
              <a:rPr lang="en-US" sz="2000" dirty="0" smtClean="0"/>
              <a:t>ministry implications and </a:t>
            </a:r>
            <a:r>
              <a:rPr lang="en-US" sz="2000" dirty="0" smtClean="0"/>
              <a:t>greatly increased </a:t>
            </a:r>
            <a:r>
              <a:rPr lang="en-US" sz="2000" dirty="0" smtClean="0"/>
              <a:t>risks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573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EABB85-6911-6143-95E3-32AD9BB7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7599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What’s involved in </a:t>
            </a:r>
            <a:r>
              <a:rPr lang="en-US" sz="4000" b="1" i="1" dirty="0">
                <a:latin typeface="+mn-lt"/>
              </a:rPr>
              <a:t>readiness</a:t>
            </a:r>
            <a:r>
              <a:rPr lang="en-US" sz="4000" b="1" dirty="0">
                <a:latin typeface="+mn-lt"/>
              </a:rPr>
              <a:t> to return to gathering in person?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431A8B-B318-3D48-AB2C-572D447B7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21408"/>
            <a:ext cx="7886700" cy="3519977"/>
          </a:xfrm>
        </p:spPr>
        <p:txBody>
          <a:bodyPr>
            <a:noAutofit/>
          </a:bodyPr>
          <a:lstStyle/>
          <a:p>
            <a:r>
              <a:rPr lang="en-US" sz="2000" dirty="0"/>
              <a:t>Redesign &amp; physically limit spaces for safety</a:t>
            </a:r>
          </a:p>
          <a:p>
            <a:r>
              <a:rPr lang="en-US" sz="2000" dirty="0"/>
              <a:t>Continue with online services with equal quality &amp; inclusion</a:t>
            </a:r>
          </a:p>
          <a:p>
            <a:r>
              <a:rPr lang="en-US" sz="2000" dirty="0"/>
              <a:t>Secure and use protective equipment (PPE) </a:t>
            </a:r>
          </a:p>
          <a:p>
            <a:r>
              <a:rPr lang="en-US" sz="2000" dirty="0"/>
              <a:t>Require masks for all persons age 2+</a:t>
            </a:r>
          </a:p>
          <a:p>
            <a:r>
              <a:rPr lang="en-US" sz="2000" dirty="0"/>
              <a:t>Will you provide masks?</a:t>
            </a:r>
          </a:p>
          <a:p>
            <a:r>
              <a:rPr lang="en-US" sz="2000" dirty="0"/>
              <a:t>Prepare to be directive &amp; assertive about compliance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ccountability </a:t>
            </a:r>
            <a:r>
              <a:rPr lang="en-US" sz="2000" dirty="0"/>
              <a:t>training &amp; reinforcing culture</a:t>
            </a:r>
          </a:p>
          <a:p>
            <a:r>
              <a:rPr lang="en-US" sz="2000" dirty="0" smtClean="0"/>
              <a:t>Helping people remain as safe as possible</a:t>
            </a:r>
            <a:endParaRPr lang="en-US" sz="2000" dirty="0"/>
          </a:p>
          <a:p>
            <a:r>
              <a:rPr lang="en-US" sz="2000" dirty="0"/>
              <a:t>Freedom (rights) with responsibility (love of neighbor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177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DAA3B7-419D-EB40-A407-35F328D9D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71392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Review &amp; Revise </a:t>
            </a:r>
            <a:r>
              <a:rPr lang="en-US" sz="4000" b="1" dirty="0" smtClean="0">
                <a:latin typeface="+mn-lt"/>
              </a:rPr>
              <a:t>Worship </a:t>
            </a:r>
            <a:r>
              <a:rPr lang="en-US" sz="4000" b="1" dirty="0">
                <a:latin typeface="+mn-lt"/>
              </a:rPr>
              <a:t>practices </a:t>
            </a:r>
            <a:br>
              <a:rPr lang="en-US" sz="4000" b="1" dirty="0">
                <a:latin typeface="+mn-lt"/>
              </a:rPr>
            </a:b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F24864-D821-A148-BA8C-CEB6B91C0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519"/>
            <a:ext cx="7886700" cy="4940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What worship practices need to be modified</a:t>
            </a:r>
            <a:r>
              <a:rPr lang="en-US" sz="2000" i="1" dirty="0" smtClean="0"/>
              <a:t>?</a:t>
            </a:r>
          </a:p>
          <a:p>
            <a:pPr marL="0" indent="0">
              <a:buNone/>
            </a:pPr>
            <a:endParaRPr lang="en-US" sz="2000" i="1" dirty="0"/>
          </a:p>
          <a:p>
            <a:r>
              <a:rPr lang="en-US" sz="2000" dirty="0"/>
              <a:t>Handouts - </a:t>
            </a:r>
            <a:r>
              <a:rPr lang="en-US" sz="2000" dirty="0" smtClean="0"/>
              <a:t>bulletins </a:t>
            </a:r>
            <a:r>
              <a:rPr lang="en-US" sz="2000" dirty="0"/>
              <a:t>&amp; </a:t>
            </a:r>
            <a:r>
              <a:rPr lang="en-US" sz="2000" dirty="0" smtClean="0"/>
              <a:t>communication materials</a:t>
            </a:r>
            <a:endParaRPr lang="en-US" sz="2000" dirty="0"/>
          </a:p>
          <a:p>
            <a:r>
              <a:rPr lang="en-US" sz="2000" dirty="0"/>
              <a:t>Delay or </a:t>
            </a:r>
            <a:r>
              <a:rPr lang="en-US" sz="2000" dirty="0" smtClean="0"/>
              <a:t>revise </a:t>
            </a:r>
            <a:r>
              <a:rPr lang="en-US" sz="2000" dirty="0"/>
              <a:t>b</a:t>
            </a:r>
            <a:r>
              <a:rPr lang="en-US" sz="2000" dirty="0" smtClean="0"/>
              <a:t>aptisms </a:t>
            </a:r>
            <a:r>
              <a:rPr lang="en-US" sz="2000" dirty="0"/>
              <a:t>&amp; </a:t>
            </a:r>
            <a:r>
              <a:rPr lang="en-US" sz="2000" dirty="0" smtClean="0"/>
              <a:t>communion </a:t>
            </a:r>
            <a:r>
              <a:rPr lang="en-US" sz="2000" dirty="0"/>
              <a:t>s</a:t>
            </a:r>
            <a:r>
              <a:rPr lang="en-US" sz="2000" dirty="0" smtClean="0"/>
              <a:t>ervices</a:t>
            </a:r>
            <a:endParaRPr lang="en-US" sz="2000" dirty="0"/>
          </a:p>
          <a:p>
            <a:r>
              <a:rPr lang="en-US" sz="2000" dirty="0"/>
              <a:t>Shared use of microphones &amp; </a:t>
            </a:r>
            <a:r>
              <a:rPr lang="en-US" sz="2000" dirty="0" smtClean="0"/>
              <a:t>musical instruments </a:t>
            </a:r>
            <a:endParaRPr lang="en-US" sz="2000" dirty="0"/>
          </a:p>
          <a:p>
            <a:r>
              <a:rPr lang="en-US" sz="2000" dirty="0"/>
              <a:t>Passing of offering plates/baskets – secure no touch boxes</a:t>
            </a:r>
          </a:p>
          <a:p>
            <a:r>
              <a:rPr lang="en-US" sz="2000" dirty="0"/>
              <a:t>Revised greetings/passing of the peace </a:t>
            </a:r>
          </a:p>
          <a:p>
            <a:r>
              <a:rPr lang="en-US" sz="2000" dirty="0"/>
              <a:t>Singing (this doubles spreadable force to 12’-15</a:t>
            </a:r>
            <a:r>
              <a:rPr lang="en-US" sz="2000" dirty="0" smtClean="0"/>
              <a:t>’ </a:t>
            </a:r>
            <a:r>
              <a:rPr lang="en-US" sz="2000" dirty="0" smtClean="0"/>
              <a:t>as does </a:t>
            </a:r>
            <a:r>
              <a:rPr lang="en-US" sz="2000" dirty="0" smtClean="0"/>
              <a:t>coughing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/>
              <a:t>Preaching/teaching/leading – mask &amp; distance?</a:t>
            </a:r>
          </a:p>
          <a:p>
            <a:r>
              <a:rPr lang="en-US" sz="2000" dirty="0"/>
              <a:t>Invitations to </a:t>
            </a:r>
            <a:r>
              <a:rPr lang="en-US" sz="2000" dirty="0" smtClean="0"/>
              <a:t>faith or </a:t>
            </a:r>
            <a:r>
              <a:rPr lang="en-US" sz="2000" dirty="0"/>
              <a:t>p</a:t>
            </a:r>
            <a:r>
              <a:rPr lang="en-US" sz="2000" dirty="0" smtClean="0"/>
              <a:t>rayer ministry at the conclusion of the service</a:t>
            </a:r>
            <a:endParaRPr lang="en-US" sz="2000" dirty="0"/>
          </a:p>
          <a:p>
            <a:r>
              <a:rPr lang="en-US" sz="2000" dirty="0"/>
              <a:t>Special Events – Funerals, Weddings, Confirmation, etc</a:t>
            </a:r>
            <a:r>
              <a:rPr lang="en-US" sz="2000" dirty="0" smtClean="0"/>
              <a:t>. 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022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6A5A98-4360-9541-BDF6-6E19DDC9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What’s involved in </a:t>
            </a:r>
            <a:r>
              <a:rPr lang="en-US" sz="4000" b="1" i="1" dirty="0">
                <a:latin typeface="+mn-lt"/>
              </a:rPr>
              <a:t>readiness</a:t>
            </a:r>
            <a:r>
              <a:rPr lang="en-US" sz="4000" b="1" dirty="0">
                <a:latin typeface="+mn-lt"/>
              </a:rPr>
              <a:t> to return to gathering in person?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F339F4-1FF7-7141-BE41-6416E2293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498848"/>
          </a:xfrm>
        </p:spPr>
        <p:txBody>
          <a:bodyPr>
            <a:noAutofit/>
          </a:bodyPr>
          <a:lstStyle/>
          <a:p>
            <a:r>
              <a:rPr lang="en-US" sz="2000" dirty="0"/>
              <a:t>Protect greeters, ushers, safety &amp; security</a:t>
            </a:r>
          </a:p>
          <a:p>
            <a:r>
              <a:rPr lang="en-US" sz="2000" dirty="0"/>
              <a:t>Touch free hand sanitizer stations at strategic places</a:t>
            </a:r>
          </a:p>
          <a:p>
            <a:r>
              <a:rPr lang="en-US" sz="2000" dirty="0"/>
              <a:t>Safeguard vulnerable populations at </a:t>
            </a:r>
            <a:r>
              <a:rPr lang="en-US" sz="2000" dirty="0" smtClean="0"/>
              <a:t>higher </a:t>
            </a:r>
            <a:r>
              <a:rPr lang="en-US" sz="2000" dirty="0"/>
              <a:t>risk</a:t>
            </a:r>
          </a:p>
          <a:p>
            <a:pPr lvl="1"/>
            <a:r>
              <a:rPr lang="en-US" sz="2000" dirty="0" smtClean="0"/>
              <a:t>65+</a:t>
            </a:r>
            <a:endParaRPr lang="en-US" sz="2000" dirty="0"/>
          </a:p>
          <a:p>
            <a:pPr lvl="1"/>
            <a:r>
              <a:rPr lang="en-US" sz="2000" dirty="0"/>
              <a:t>Health complications (respiratory, obesity, immunity, </a:t>
            </a:r>
            <a:r>
              <a:rPr lang="en-US" sz="2000" dirty="0" smtClean="0"/>
              <a:t> diabetes, hypertension</a:t>
            </a:r>
            <a:r>
              <a:rPr lang="en-US" sz="2000" dirty="0"/>
              <a:t>)</a:t>
            </a:r>
          </a:p>
          <a:p>
            <a:r>
              <a:rPr lang="en-US" sz="2000" dirty="0"/>
              <a:t>Protect children, youth &amp; volunteers </a:t>
            </a:r>
          </a:p>
          <a:p>
            <a:r>
              <a:rPr lang="en-US" sz="2000" dirty="0"/>
              <a:t>Communicate </a:t>
            </a:r>
            <a:r>
              <a:rPr lang="en-US" sz="2000" dirty="0" smtClean="0"/>
              <a:t>consistently, persistently </a:t>
            </a:r>
            <a:r>
              <a:rPr lang="en-US" sz="2000" dirty="0"/>
              <a:t>&amp; responsibly</a:t>
            </a:r>
          </a:p>
          <a:p>
            <a:r>
              <a:rPr lang="en-US" sz="2000" dirty="0"/>
              <a:t>Relaunch your church </a:t>
            </a:r>
            <a:r>
              <a:rPr lang="en-US" sz="2000" dirty="0" smtClean="0"/>
              <a:t>as a new opportunity…innovations</a:t>
            </a:r>
            <a:r>
              <a:rPr lang="en-US" sz="2000" dirty="0"/>
              <a:t>!</a:t>
            </a:r>
          </a:p>
          <a:p>
            <a:r>
              <a:rPr lang="en-US" sz="2000" dirty="0"/>
              <a:t>“Grand” Reopening – or Soft/Staggered Strategies?</a:t>
            </a:r>
          </a:p>
          <a:p>
            <a:r>
              <a:rPr lang="en-US" sz="2000" dirty="0"/>
              <a:t>Contingency if a surge requires another closure </a:t>
            </a:r>
            <a:r>
              <a:rPr lang="en-US" sz="2000" dirty="0" smtClean="0"/>
              <a:t>plan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96559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1005</TotalTime>
  <Words>408</Words>
  <Application>Microsoft Office PowerPoint</Application>
  <PresentationFormat>Letter Paper (8.5x11 in)</PresentationFormat>
  <Paragraphs>60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Strategic Planning towards a Reopening Plan</vt:lpstr>
      <vt:lpstr>What’s involved in readiness to return to gathering in person?</vt:lpstr>
      <vt:lpstr>What’s involved in readiness to return to gathering in person?</vt:lpstr>
      <vt:lpstr>Review &amp; Revise Worship practices  </vt:lpstr>
      <vt:lpstr>What’s involved in readiness to return to gathering in person?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 towards a Reopening Process during a Pandemic</dc:title>
  <dc:creator>Howard K. Burgoyne</dc:creator>
  <cp:lastModifiedBy>Mark</cp:lastModifiedBy>
  <cp:revision>31</cp:revision>
  <dcterms:created xsi:type="dcterms:W3CDTF">2020-05-08T19:43:40Z</dcterms:created>
  <dcterms:modified xsi:type="dcterms:W3CDTF">2020-05-15T15:16:18Z</dcterms:modified>
</cp:coreProperties>
</file>