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7" r:id="rId3"/>
    <p:sldId id="338" r:id="rId4"/>
    <p:sldId id="357" r:id="rId5"/>
    <p:sldId id="321" r:id="rId6"/>
    <p:sldId id="322" r:id="rId7"/>
    <p:sldId id="323" r:id="rId8"/>
    <p:sldId id="324" r:id="rId9"/>
    <p:sldId id="325" r:id="rId10"/>
    <p:sldId id="281" r:id="rId11"/>
    <p:sldId id="326" r:id="rId12"/>
    <p:sldId id="283" r:id="rId13"/>
    <p:sldId id="284" r:id="rId14"/>
    <p:sldId id="327" r:id="rId15"/>
    <p:sldId id="358" r:id="rId16"/>
    <p:sldId id="359" r:id="rId17"/>
    <p:sldId id="360" r:id="rId18"/>
    <p:sldId id="361" r:id="rId19"/>
    <p:sldId id="362" r:id="rId20"/>
    <p:sldId id="328" r:id="rId21"/>
    <p:sldId id="363" r:id="rId22"/>
    <p:sldId id="364" r:id="rId23"/>
    <p:sldId id="36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76"/>
    <p:restoredTop sz="94604"/>
  </p:normalViewPr>
  <p:slideViewPr>
    <p:cSldViewPr snapToGrid="0" snapToObjects="1">
      <p:cViewPr varScale="1">
        <p:scale>
          <a:sx n="75" d="100"/>
          <a:sy n="75" d="100"/>
        </p:scale>
        <p:origin x="19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B475D-8D96-1B4A-BDDC-222F37139B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89283A-F090-974B-88B4-CCC5973D16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9D3A94-368F-4C43-8920-1599B8E1CDD9}"/>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5" name="Footer Placeholder 4">
            <a:extLst>
              <a:ext uri="{FF2B5EF4-FFF2-40B4-BE49-F238E27FC236}">
                <a16:creationId xmlns:a16="http://schemas.microsoft.com/office/drawing/2014/main" id="{CA474DC9-58BA-4E46-9DDC-4E296FA55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039B0-A0B0-F74D-BCA8-E6FED68BE52F}"/>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71411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83552-A07A-A24F-93E4-ADA46E1862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B9294E-EDC5-2748-886C-75D03192F40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56F562-8442-EF40-94E6-0D871CB9311C}"/>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5" name="Footer Placeholder 4">
            <a:extLst>
              <a:ext uri="{FF2B5EF4-FFF2-40B4-BE49-F238E27FC236}">
                <a16:creationId xmlns:a16="http://schemas.microsoft.com/office/drawing/2014/main" id="{1335A1C5-D662-104E-927C-A0ED87ABDA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81B73C-57B7-E347-9117-7442735DF83F}"/>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890825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6DC7D2-C3D3-1944-9E42-2F05BA8B69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C028BB-EC2C-C149-8A51-4B5E41716F8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A7D7B4-63C0-DB4F-B390-09CFCFD9EDBD}"/>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5" name="Footer Placeholder 4">
            <a:extLst>
              <a:ext uri="{FF2B5EF4-FFF2-40B4-BE49-F238E27FC236}">
                <a16:creationId xmlns:a16="http://schemas.microsoft.com/office/drawing/2014/main" id="{81A2C794-4F4D-6B46-874D-80D80C8840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70D190-166C-3B46-9980-A46788E534CE}"/>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73595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6525A-DE32-5E47-BEDC-59A69323CF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8CAA4F-7AA8-3642-8F19-9E28FB4B74E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41A5D-0DAE-DB40-947C-44ECAEA1E462}"/>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5" name="Footer Placeholder 4">
            <a:extLst>
              <a:ext uri="{FF2B5EF4-FFF2-40B4-BE49-F238E27FC236}">
                <a16:creationId xmlns:a16="http://schemas.microsoft.com/office/drawing/2014/main" id="{E334FB6B-E031-ED40-9457-F43811F75F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9366F0-3E5A-4F45-A3CD-83F92C5898BB}"/>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406276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0E8C6-EBEE-B24C-BFFD-97C5F3D6BF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A23970-2CA2-C84E-BFEB-F79910E8C1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5A8A5D-A756-F445-BA49-6D4033220C1D}"/>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5" name="Footer Placeholder 4">
            <a:extLst>
              <a:ext uri="{FF2B5EF4-FFF2-40B4-BE49-F238E27FC236}">
                <a16:creationId xmlns:a16="http://schemas.microsoft.com/office/drawing/2014/main" id="{25361EFB-CDD0-F04E-A445-ADFBBACF20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6BBBD0-20D6-E841-90B2-21ED3039A080}"/>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3436779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41CAF-6170-834A-9A43-84F264BC97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BBB921-52D8-184E-BFB5-A782A44815F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2E1CD3-412A-B643-AF8F-A7C741F0AF4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168720-1F75-9744-A77B-78B463E07B85}"/>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6" name="Footer Placeholder 5">
            <a:extLst>
              <a:ext uri="{FF2B5EF4-FFF2-40B4-BE49-F238E27FC236}">
                <a16:creationId xmlns:a16="http://schemas.microsoft.com/office/drawing/2014/main" id="{93D8E550-4A39-BC42-B818-548A9B8E64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565281-EBFA-F944-88C4-7B7BFB880809}"/>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43039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A7815-1699-E840-A256-A80B167F37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5F4BB4-41B8-BA41-950A-3D284B5967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803FF4D-9A01-A640-87A7-3D8660E3998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214CE6-7E85-204D-B76F-668744AAE9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91C2E-CE93-3849-9276-BE514846C30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1015CE-04EF-E045-876E-BAE6B2F67174}"/>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8" name="Footer Placeholder 7">
            <a:extLst>
              <a:ext uri="{FF2B5EF4-FFF2-40B4-BE49-F238E27FC236}">
                <a16:creationId xmlns:a16="http://schemas.microsoft.com/office/drawing/2014/main" id="{DD776DAE-F2BB-9D41-A16B-6CDA7CD5EC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A36B71-F557-9B44-8360-4EF16366AC2E}"/>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3794970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C5DC2-F261-684A-ADA9-34592B6671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FCF18C-52A3-BF49-B7DF-859DF85017AB}"/>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4" name="Footer Placeholder 3">
            <a:extLst>
              <a:ext uri="{FF2B5EF4-FFF2-40B4-BE49-F238E27FC236}">
                <a16:creationId xmlns:a16="http://schemas.microsoft.com/office/drawing/2014/main" id="{19F9060A-4EA5-8147-9F4F-0979489353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1C9E73-F8EA-9E4E-A47C-44D764666359}"/>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4218660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B6D8FC-7404-E345-A9F9-C25064AEAF98}"/>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3" name="Footer Placeholder 2">
            <a:extLst>
              <a:ext uri="{FF2B5EF4-FFF2-40B4-BE49-F238E27FC236}">
                <a16:creationId xmlns:a16="http://schemas.microsoft.com/office/drawing/2014/main" id="{E35D59D2-5CA1-2A41-A696-5B88866E11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86A411-2D45-4D4B-A5EA-44DA33683C56}"/>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747662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7B60B-33A4-5941-8563-86A379F866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A0E311-2845-EB45-BE8D-84AFF2B2D0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63AD20-CAE8-E140-AE50-8A211E913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5A5BAB-69B8-324F-8B1A-6DB1CBC80701}"/>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6" name="Footer Placeholder 5">
            <a:extLst>
              <a:ext uri="{FF2B5EF4-FFF2-40B4-BE49-F238E27FC236}">
                <a16:creationId xmlns:a16="http://schemas.microsoft.com/office/drawing/2014/main" id="{1D10CC1C-F7B7-B74C-8A00-ED593088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713CA7-85A6-664C-8AE6-6B50FF716581}"/>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220762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F491-AF27-474E-96F5-6145EE8D08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178768-F2A9-584D-841C-D221ED8D68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AC3E50-F5B9-C140-91FB-4F2722C352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05D2E01-1BD8-3C41-9A62-0BF7E96B020D}"/>
              </a:ext>
            </a:extLst>
          </p:cNvPr>
          <p:cNvSpPr>
            <a:spLocks noGrp="1"/>
          </p:cNvSpPr>
          <p:nvPr>
            <p:ph type="dt" sz="half" idx="10"/>
          </p:nvPr>
        </p:nvSpPr>
        <p:spPr/>
        <p:txBody>
          <a:bodyPr/>
          <a:lstStyle/>
          <a:p>
            <a:fld id="{4A774E53-E893-4149-90CD-0C5453C7272B}" type="datetimeFigureOut">
              <a:rPr lang="en-US" smtClean="0"/>
              <a:t>5/10/21</a:t>
            </a:fld>
            <a:endParaRPr lang="en-US"/>
          </a:p>
        </p:txBody>
      </p:sp>
      <p:sp>
        <p:nvSpPr>
          <p:cNvPr id="6" name="Footer Placeholder 5">
            <a:extLst>
              <a:ext uri="{FF2B5EF4-FFF2-40B4-BE49-F238E27FC236}">
                <a16:creationId xmlns:a16="http://schemas.microsoft.com/office/drawing/2014/main" id="{C445B290-8B41-154C-9A4F-1682AA2305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57ACB6-4293-6542-A189-CD0DAB9D29B7}"/>
              </a:ext>
            </a:extLst>
          </p:cNvPr>
          <p:cNvSpPr>
            <a:spLocks noGrp="1"/>
          </p:cNvSpPr>
          <p:nvPr>
            <p:ph type="sldNum" sz="quarter" idx="12"/>
          </p:nvPr>
        </p:nvSpPr>
        <p:spPr/>
        <p:txBody>
          <a:bodyPr/>
          <a:lstStyle/>
          <a:p>
            <a:fld id="{5E145DCB-4BEA-0241-B0A9-1FC1A05E6267}" type="slidenum">
              <a:rPr lang="en-US" smtClean="0"/>
              <a:t>‹#›</a:t>
            </a:fld>
            <a:endParaRPr lang="en-US"/>
          </a:p>
        </p:txBody>
      </p:sp>
    </p:spTree>
    <p:extLst>
      <p:ext uri="{BB962C8B-B14F-4D97-AF65-F5344CB8AC3E}">
        <p14:creationId xmlns:p14="http://schemas.microsoft.com/office/powerpoint/2010/main" val="1282996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E1795E-31AC-DE4D-B7A7-49E4897B6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B7748F-9790-264E-9B9E-E489F9969C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1C7223-40FF-234E-983B-CB332583C1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74E53-E893-4149-90CD-0C5453C7272B}" type="datetimeFigureOut">
              <a:rPr lang="en-US" smtClean="0"/>
              <a:t>5/10/21</a:t>
            </a:fld>
            <a:endParaRPr lang="en-US"/>
          </a:p>
        </p:txBody>
      </p:sp>
      <p:sp>
        <p:nvSpPr>
          <p:cNvPr id="5" name="Footer Placeholder 4">
            <a:extLst>
              <a:ext uri="{FF2B5EF4-FFF2-40B4-BE49-F238E27FC236}">
                <a16:creationId xmlns:a16="http://schemas.microsoft.com/office/drawing/2014/main" id="{49F7A2C7-A71D-E04E-8BA8-456C3554B6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DBE4F1-9C19-0E45-9798-6115A4F4CB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45DCB-4BEA-0241-B0A9-1FC1A05E6267}" type="slidenum">
              <a:rPr lang="en-US" smtClean="0"/>
              <a:t>‹#›</a:t>
            </a:fld>
            <a:endParaRPr lang="en-US"/>
          </a:p>
        </p:txBody>
      </p:sp>
    </p:spTree>
    <p:extLst>
      <p:ext uri="{BB962C8B-B14F-4D97-AF65-F5344CB8AC3E}">
        <p14:creationId xmlns:p14="http://schemas.microsoft.com/office/powerpoint/2010/main" val="2681671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C1D1-75C4-4F4D-A1B9-EE90B774D667}"/>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Leading Kingdom Change in Uncertain Days</a:t>
            </a:r>
          </a:p>
        </p:txBody>
      </p:sp>
      <p:sp>
        <p:nvSpPr>
          <p:cNvPr id="3" name="Subtitle 2">
            <a:extLst>
              <a:ext uri="{FF2B5EF4-FFF2-40B4-BE49-F238E27FC236}">
                <a16:creationId xmlns:a16="http://schemas.microsoft.com/office/drawing/2014/main" id="{CD61CC5D-2A6C-034C-9059-B66B7F0037EA}"/>
              </a:ext>
            </a:extLst>
          </p:cNvPr>
          <p:cNvSpPr>
            <a:spLocks noGrp="1"/>
          </p:cNvSpPr>
          <p:nvPr>
            <p:ph type="subTitle"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Covenant Webinar</a:t>
            </a:r>
          </a:p>
          <a:p>
            <a:r>
              <a:rPr lang="en-US" dirty="0">
                <a:latin typeface="Times New Roman" panose="02020603050405020304" pitchFamily="18" charset="0"/>
                <a:cs typeface="Times New Roman" panose="02020603050405020304" pitchFamily="18" charset="0"/>
              </a:rPr>
              <a:t>May 12, 2021</a:t>
            </a:r>
          </a:p>
          <a:p>
            <a:r>
              <a:rPr lang="en-US" dirty="0">
                <a:latin typeface="Times New Roman" panose="02020603050405020304" pitchFamily="18" charset="0"/>
                <a:cs typeface="Times New Roman" panose="02020603050405020304" pitchFamily="18" charset="0"/>
              </a:rPr>
              <a:t>Copyright 2021</a:t>
            </a:r>
          </a:p>
          <a:p>
            <a:r>
              <a:rPr lang="en-US" dirty="0">
                <a:latin typeface="Times New Roman" panose="02020603050405020304" pitchFamily="18" charset="0"/>
                <a:cs typeface="Times New Roman" panose="02020603050405020304" pitchFamily="18" charset="0"/>
              </a:rPr>
              <a:t>Dr. Martin Giese</a:t>
            </a:r>
          </a:p>
        </p:txBody>
      </p:sp>
    </p:spTree>
    <p:extLst>
      <p:ext uri="{BB962C8B-B14F-4D97-AF65-F5344CB8AC3E}">
        <p14:creationId xmlns:p14="http://schemas.microsoft.com/office/powerpoint/2010/main" val="619750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03877C3-7136-0C42-A471-9AA7013AF54B}"/>
              </a:ext>
            </a:extLst>
          </p:cNvPr>
          <p:cNvSpPr>
            <a:spLocks noGrp="1" noChangeArrowheads="1"/>
          </p:cNvSpPr>
          <p:nvPr>
            <p:ph type="title"/>
          </p:nvPr>
        </p:nvSpPr>
        <p:spPr/>
        <p:txBody>
          <a:bodyPr/>
          <a:lstStyle/>
          <a:p>
            <a:endParaRPr lang="en-US" altLang="en-US"/>
          </a:p>
        </p:txBody>
      </p:sp>
      <p:sp>
        <p:nvSpPr>
          <p:cNvPr id="27651" name="Rectangle 3">
            <a:extLst>
              <a:ext uri="{FF2B5EF4-FFF2-40B4-BE49-F238E27FC236}">
                <a16:creationId xmlns:a16="http://schemas.microsoft.com/office/drawing/2014/main" id="{C25E63F2-B99B-694B-ADB4-DE9C222EB97A}"/>
              </a:ext>
            </a:extLst>
          </p:cNvPr>
          <p:cNvSpPr>
            <a:spLocks noGrp="1" noChangeArrowheads="1"/>
          </p:cNvSpPr>
          <p:nvPr>
            <p:ph idx="1"/>
          </p:nvPr>
        </p:nvSpPr>
        <p:spPr/>
        <p:txBody>
          <a:bodyPr/>
          <a:lstStyle/>
          <a:p>
            <a:r>
              <a:rPr lang="en-US" altLang="en-US" b="1" dirty="0">
                <a:latin typeface="Times New Roman" panose="02020603050405020304" pitchFamily="18" charset="0"/>
              </a:rPr>
              <a:t>6. Identify Similar Innovators</a:t>
            </a:r>
          </a:p>
          <a:p>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Learn as much as you can from those who have traveled your contemplated route.</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8514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7638B06-32B0-AB4C-B17C-57A2C1BE9A81}"/>
              </a:ext>
            </a:extLst>
          </p:cNvPr>
          <p:cNvSpPr>
            <a:spLocks noGrp="1" noChangeArrowheads="1"/>
          </p:cNvSpPr>
          <p:nvPr>
            <p:ph type="title"/>
          </p:nvPr>
        </p:nvSpPr>
        <p:spPr/>
        <p:txBody>
          <a:bodyPr/>
          <a:lstStyle/>
          <a:p>
            <a:endParaRPr lang="en-US" altLang="en-US"/>
          </a:p>
        </p:txBody>
      </p:sp>
      <p:sp>
        <p:nvSpPr>
          <p:cNvPr id="28675" name="Rectangle 3">
            <a:extLst>
              <a:ext uri="{FF2B5EF4-FFF2-40B4-BE49-F238E27FC236}">
                <a16:creationId xmlns:a16="http://schemas.microsoft.com/office/drawing/2014/main" id="{74869B81-2D1C-A741-BF1B-10AD95D00963}"/>
              </a:ext>
            </a:extLst>
          </p:cNvPr>
          <p:cNvSpPr>
            <a:spLocks noGrp="1" noChangeArrowheads="1"/>
          </p:cNvSpPr>
          <p:nvPr>
            <p:ph idx="1"/>
          </p:nvPr>
        </p:nvSpPr>
        <p:spPr/>
        <p:txBody>
          <a:bodyPr/>
          <a:lstStyle/>
          <a:p>
            <a:r>
              <a:rPr lang="en-US" altLang="en-US" b="1" dirty="0">
                <a:latin typeface="Times New Roman" panose="02020603050405020304" pitchFamily="18" charset="0"/>
              </a:rPr>
              <a:t>7. Use History and Tradition</a:t>
            </a:r>
          </a:p>
          <a:p>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How has God worked in the biblical past?</a:t>
            </a:r>
          </a:p>
          <a:p>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How has God worked in your ministry’s history?</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6729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729C4A4-D44C-0F4B-9155-A641A83A4764}"/>
              </a:ext>
            </a:extLst>
          </p:cNvPr>
          <p:cNvSpPr>
            <a:spLocks noGrp="1" noChangeArrowheads="1"/>
          </p:cNvSpPr>
          <p:nvPr>
            <p:ph type="title"/>
          </p:nvPr>
        </p:nvSpPr>
        <p:spPr/>
        <p:txBody>
          <a:bodyPr/>
          <a:lstStyle/>
          <a:p>
            <a:endParaRPr lang="en-US" altLang="en-US"/>
          </a:p>
        </p:txBody>
      </p:sp>
      <p:sp>
        <p:nvSpPr>
          <p:cNvPr id="29699" name="Rectangle 3">
            <a:extLst>
              <a:ext uri="{FF2B5EF4-FFF2-40B4-BE49-F238E27FC236}">
                <a16:creationId xmlns:a16="http://schemas.microsoft.com/office/drawing/2014/main" id="{4377AE07-3FCA-BF4D-BF6D-E4745D88D081}"/>
              </a:ext>
            </a:extLst>
          </p:cNvPr>
          <p:cNvSpPr>
            <a:spLocks noGrp="1" noChangeArrowheads="1"/>
          </p:cNvSpPr>
          <p:nvPr>
            <p:ph idx="1"/>
          </p:nvPr>
        </p:nvSpPr>
        <p:spPr/>
        <p:txBody>
          <a:bodyPr/>
          <a:lstStyle/>
          <a:p>
            <a:r>
              <a:rPr lang="en-US" altLang="en-US" b="1" dirty="0">
                <a:latin typeface="Times New Roman" panose="02020603050405020304" pitchFamily="18" charset="0"/>
              </a:rPr>
              <a:t>8. Sample the Change</a:t>
            </a:r>
          </a:p>
          <a:p>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Make use of opinion polls, trial periods, pilot programs, etc.</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6880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8B86F78-EB9C-DF40-B4BD-C90DD050DBB6}"/>
              </a:ext>
            </a:extLst>
          </p:cNvPr>
          <p:cNvSpPr>
            <a:spLocks noGrp="1" noChangeArrowheads="1"/>
          </p:cNvSpPr>
          <p:nvPr>
            <p:ph type="title"/>
          </p:nvPr>
        </p:nvSpPr>
        <p:spPr/>
        <p:txBody>
          <a:bodyPr/>
          <a:lstStyle/>
          <a:p>
            <a:endParaRPr lang="en-US" altLang="en-US"/>
          </a:p>
        </p:txBody>
      </p:sp>
      <p:sp>
        <p:nvSpPr>
          <p:cNvPr id="30723" name="Rectangle 3">
            <a:extLst>
              <a:ext uri="{FF2B5EF4-FFF2-40B4-BE49-F238E27FC236}">
                <a16:creationId xmlns:a16="http://schemas.microsoft.com/office/drawing/2014/main" id="{DB205DC2-7F7F-AF4B-B7F1-5ABBF41AB7C3}"/>
              </a:ext>
            </a:extLst>
          </p:cNvPr>
          <p:cNvSpPr>
            <a:spLocks noGrp="1" noChangeArrowheads="1"/>
          </p:cNvSpPr>
          <p:nvPr>
            <p:ph idx="1"/>
          </p:nvPr>
        </p:nvSpPr>
        <p:spPr/>
        <p:txBody>
          <a:bodyPr/>
          <a:lstStyle/>
          <a:p>
            <a:r>
              <a:rPr lang="en-US" altLang="en-US" b="1" dirty="0">
                <a:latin typeface="Times New Roman" panose="02020603050405020304" pitchFamily="18" charset="0"/>
              </a:rPr>
              <a:t>9. Evaluate</a:t>
            </a:r>
          </a:p>
          <a:p>
            <a:endParaRPr lang="en-US" altLang="en-US" b="1" dirty="0">
              <a:latin typeface="Times New Roman" panose="02020603050405020304" pitchFamily="18" charset="0"/>
            </a:endParaRPr>
          </a:p>
          <a:p>
            <a:pPr>
              <a:buFontTx/>
              <a:buNone/>
            </a:pPr>
            <a:r>
              <a:rPr lang="en-US" altLang="en-US" dirty="0">
                <a:latin typeface="Times New Roman" panose="02020603050405020304" pitchFamily="18" charset="0"/>
              </a:rPr>
              <a:t>* Success builds momentum.</a:t>
            </a:r>
          </a:p>
          <a:p>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 Honest acknowledgment of failure builds credibility – a “deposit” toward future change initiatives.</a:t>
            </a:r>
          </a:p>
        </p:txBody>
      </p:sp>
    </p:spTree>
    <p:extLst>
      <p:ext uri="{BB962C8B-B14F-4D97-AF65-F5344CB8AC3E}">
        <p14:creationId xmlns:p14="http://schemas.microsoft.com/office/powerpoint/2010/main" val="55366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6BF6371-3552-7845-AD75-A8347F29324B}"/>
              </a:ext>
            </a:extLst>
          </p:cNvPr>
          <p:cNvSpPr>
            <a:spLocks noGrp="1" noChangeArrowheads="1"/>
          </p:cNvSpPr>
          <p:nvPr>
            <p:ph type="title"/>
          </p:nvPr>
        </p:nvSpPr>
        <p:spPr/>
        <p:txBody>
          <a:bodyPr/>
          <a:lstStyle/>
          <a:p>
            <a:endParaRPr lang="en-US" altLang="en-US"/>
          </a:p>
        </p:txBody>
      </p:sp>
      <p:sp>
        <p:nvSpPr>
          <p:cNvPr id="31747" name="Rectangle 3">
            <a:extLst>
              <a:ext uri="{FF2B5EF4-FFF2-40B4-BE49-F238E27FC236}">
                <a16:creationId xmlns:a16="http://schemas.microsoft.com/office/drawing/2014/main" id="{8B0BC15C-59B5-1346-8FFA-D4C99F798E86}"/>
              </a:ext>
            </a:extLst>
          </p:cNvPr>
          <p:cNvSpPr>
            <a:spLocks noGrp="1" noChangeArrowheads="1"/>
          </p:cNvSpPr>
          <p:nvPr>
            <p:ph idx="1"/>
          </p:nvPr>
        </p:nvSpPr>
        <p:spPr/>
        <p:txBody>
          <a:bodyPr>
            <a:normAutofit lnSpcReduction="10000"/>
          </a:bodyPr>
          <a:lstStyle/>
          <a:p>
            <a:pPr>
              <a:lnSpc>
                <a:spcPct val="80000"/>
              </a:lnSpc>
            </a:pPr>
            <a:r>
              <a:rPr lang="en-US" altLang="en-US" b="1" dirty="0">
                <a:latin typeface="Times New Roman" panose="02020603050405020304" pitchFamily="18" charset="0"/>
              </a:rPr>
              <a:t>10. Allow Time for God to Work</a:t>
            </a:r>
          </a:p>
          <a:p>
            <a:pPr>
              <a:lnSpc>
                <a:spcPct val="80000"/>
              </a:lnSpc>
            </a:pPr>
            <a:endParaRPr lang="en-US" altLang="en-US" dirty="0">
              <a:latin typeface="Times New Roman" panose="02020603050405020304" pitchFamily="18" charset="0"/>
            </a:endParaRPr>
          </a:p>
          <a:p>
            <a:pPr>
              <a:lnSpc>
                <a:spcPct val="80000"/>
              </a:lnSpc>
              <a:buFontTx/>
              <a:buNone/>
            </a:pPr>
            <a:r>
              <a:rPr lang="en-US" altLang="en-US" dirty="0">
                <a:latin typeface="Times New Roman" panose="02020603050405020304" pitchFamily="18" charset="0"/>
              </a:rPr>
              <a:t>* The more fundamental the change category, the more dependent we are on the intervention of God.</a:t>
            </a:r>
          </a:p>
          <a:p>
            <a:pPr>
              <a:lnSpc>
                <a:spcPct val="80000"/>
              </a:lnSpc>
            </a:pPr>
            <a:endParaRPr lang="en-US" altLang="en-US" dirty="0">
              <a:latin typeface="Times New Roman" panose="02020603050405020304" pitchFamily="18" charset="0"/>
            </a:endParaRPr>
          </a:p>
          <a:p>
            <a:pPr>
              <a:lnSpc>
                <a:spcPct val="80000"/>
              </a:lnSpc>
              <a:buFontTx/>
              <a:buNone/>
            </a:pPr>
            <a:r>
              <a:rPr lang="en-US" altLang="en-US" dirty="0">
                <a:latin typeface="Times New Roman" panose="02020603050405020304" pitchFamily="18" charset="0"/>
              </a:rPr>
              <a:t>ex. 	- Cosmetics – easy to change</a:t>
            </a:r>
          </a:p>
          <a:p>
            <a:pPr>
              <a:lnSpc>
                <a:spcPct val="80000"/>
              </a:lnSpc>
              <a:buFontTx/>
              <a:buNone/>
            </a:pPr>
            <a:r>
              <a:rPr lang="en-US" altLang="en-US" dirty="0">
                <a:latin typeface="Times New Roman" panose="02020603050405020304" pitchFamily="18" charset="0"/>
              </a:rPr>
              <a:t>		- Infrastructure – more difficult</a:t>
            </a:r>
          </a:p>
          <a:p>
            <a:pPr>
              <a:lnSpc>
                <a:spcPct val="80000"/>
              </a:lnSpc>
              <a:buFontTx/>
              <a:buNone/>
            </a:pPr>
            <a:r>
              <a:rPr lang="en-US" altLang="en-US" dirty="0">
                <a:latin typeface="Times New Roman" panose="02020603050405020304" pitchFamily="18" charset="0"/>
              </a:rPr>
              <a:t>		- Human behavior – very difficult</a:t>
            </a:r>
          </a:p>
          <a:p>
            <a:pPr>
              <a:lnSpc>
                <a:spcPct val="80000"/>
              </a:lnSpc>
              <a:buFontTx/>
              <a:buNone/>
            </a:pPr>
            <a:r>
              <a:rPr lang="en-US" altLang="en-US" dirty="0">
                <a:latin typeface="Times New Roman" panose="02020603050405020304" pitchFamily="18" charset="0"/>
              </a:rPr>
              <a:t>		- Human values – extremely difficult</a:t>
            </a:r>
          </a:p>
          <a:p>
            <a:pPr>
              <a:lnSpc>
                <a:spcPct val="80000"/>
              </a:lnSpc>
              <a:buFontTx/>
              <a:buNone/>
            </a:pPr>
            <a:r>
              <a:rPr lang="en-US" altLang="en-US" dirty="0">
                <a:latin typeface="Times New Roman" panose="02020603050405020304" pitchFamily="18" charset="0"/>
              </a:rPr>
              <a:t>		- Culture (shared values) – God alone, over time.</a:t>
            </a:r>
          </a:p>
          <a:p>
            <a:pPr>
              <a:lnSpc>
                <a:spcPct val="80000"/>
              </a:lnSpc>
            </a:pP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06508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28F55-E830-B048-B8D4-C0BA1E5EE9D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C86256-0D72-734A-91C2-533D631A7D8F}"/>
              </a:ext>
            </a:extLst>
          </p:cNvPr>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11. Draw inspiration and encouragement from those who have faced greater change and succeeded!</a:t>
            </a:r>
          </a:p>
          <a:p>
            <a:endParaRPr lang="en-US" b="1"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Just as you and I </a:t>
            </a:r>
            <a:r>
              <a:rPr lang="en-US" i="1" dirty="0">
                <a:latin typeface="Times New Roman" panose="02020603050405020304" pitchFamily="18" charset="0"/>
                <a:cs typeface="Times New Roman" panose="02020603050405020304" pitchFamily="18" charset="0"/>
              </a:rPr>
              <a:t>“have not yet resisted to the point of shedding your blood” </a:t>
            </a:r>
            <a:r>
              <a:rPr lang="en-US" dirty="0">
                <a:latin typeface="Times New Roman" panose="02020603050405020304" pitchFamily="18" charset="0"/>
                <a:cs typeface="Times New Roman" panose="02020603050405020304" pitchFamily="18" charset="0"/>
              </a:rPr>
              <a:t>in our striving against sin, so too we follow examples of the faithful who have faced vastly more change than we ever will face!</a:t>
            </a:r>
            <a:endParaRPr lang="en-US" i="1"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63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3A0B2-7AEF-6843-BAF4-1FCB83F0A31F}"/>
              </a:ext>
            </a:extLst>
          </p:cNvPr>
          <p:cNvSpPr>
            <a:spLocks noGrp="1"/>
          </p:cNvSpPr>
          <p:nvPr>
            <p:ph type="title"/>
          </p:nvPr>
        </p:nvSpPr>
        <p:spPr/>
        <p:txBody>
          <a:bodyPr>
            <a:normAutofit/>
          </a:bodyPr>
          <a:lstStyle/>
          <a:p>
            <a:pPr algn="ctr"/>
            <a:r>
              <a:rPr lang="en-US" sz="3600" dirty="0">
                <a:latin typeface="Times New Roman" panose="02020603050405020304" pitchFamily="18" charset="0"/>
                <a:cs typeface="Times New Roman" panose="02020603050405020304" pitchFamily="18" charset="0"/>
              </a:rPr>
              <a:t>Top Four All time Greatest </a:t>
            </a:r>
            <a:r>
              <a:rPr lang="en-US" sz="3600" i="1" dirty="0">
                <a:latin typeface="Times New Roman" panose="02020603050405020304" pitchFamily="18" charset="0"/>
                <a:cs typeface="Times New Roman" panose="02020603050405020304" pitchFamily="18" charset="0"/>
              </a:rPr>
              <a:t>“Change-Facers.”</a:t>
            </a:r>
          </a:p>
        </p:txBody>
      </p:sp>
      <p:sp>
        <p:nvSpPr>
          <p:cNvPr id="3" name="Content Placeholder 2">
            <a:extLst>
              <a:ext uri="{FF2B5EF4-FFF2-40B4-BE49-F238E27FC236}">
                <a16:creationId xmlns:a16="http://schemas.microsoft.com/office/drawing/2014/main" id="{06C6BA28-DABD-7C46-B4DC-1C145391C008}"/>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#4 – Moses – </a:t>
            </a:r>
          </a:p>
          <a:p>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Loss of family</a:t>
            </a:r>
          </a:p>
          <a:p>
            <a:pPr lvl="1"/>
            <a:r>
              <a:rPr lang="en-US" dirty="0">
                <a:latin typeface="Times New Roman" panose="02020603050405020304" pitchFamily="18" charset="0"/>
                <a:cs typeface="Times New Roman" panose="02020603050405020304" pitchFamily="18" charset="0"/>
              </a:rPr>
              <a:t>Exile</a:t>
            </a:r>
          </a:p>
          <a:p>
            <a:pPr lvl="1"/>
            <a:r>
              <a:rPr lang="en-US" dirty="0">
                <a:latin typeface="Times New Roman" panose="02020603050405020304" pitchFamily="18" charset="0"/>
                <a:cs typeface="Times New Roman" panose="02020603050405020304" pitchFamily="18" charset="0"/>
              </a:rPr>
              <a:t>Call</a:t>
            </a:r>
          </a:p>
          <a:p>
            <a:pPr lvl="1"/>
            <a:r>
              <a:rPr lang="en-US" dirty="0">
                <a:latin typeface="Times New Roman" panose="02020603050405020304" pitchFamily="18" charset="0"/>
                <a:cs typeface="Times New Roman" panose="02020603050405020304" pitchFamily="18" charset="0"/>
              </a:rPr>
              <a:t>The Exodus</a:t>
            </a:r>
          </a:p>
          <a:p>
            <a:pPr lvl="1"/>
            <a:r>
              <a:rPr lang="en-US" dirty="0">
                <a:latin typeface="Times New Roman" panose="02020603050405020304" pitchFamily="18" charset="0"/>
                <a:cs typeface="Times New Roman" panose="02020603050405020304" pitchFamily="18" charset="0"/>
              </a:rPr>
              <a:t>No Promised Land</a:t>
            </a:r>
          </a:p>
        </p:txBody>
      </p:sp>
    </p:spTree>
    <p:extLst>
      <p:ext uri="{BB962C8B-B14F-4D97-AF65-F5344CB8AC3E}">
        <p14:creationId xmlns:p14="http://schemas.microsoft.com/office/powerpoint/2010/main" val="416566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77CAE-2EF1-3D44-8AC6-6159BB9A131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99362929-0EA4-F74F-AB1B-7797F5A2B71B}"/>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#3 – Noah</a:t>
            </a:r>
          </a:p>
          <a:p>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Pre-flood to Post flood – an entire new external world</a:t>
            </a:r>
          </a:p>
        </p:txBody>
      </p:sp>
    </p:spTree>
    <p:extLst>
      <p:ext uri="{BB962C8B-B14F-4D97-AF65-F5344CB8AC3E}">
        <p14:creationId xmlns:p14="http://schemas.microsoft.com/office/powerpoint/2010/main" val="221804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A5499-0114-1E48-A5E5-A292EA945AD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E7BB76-C589-5F46-AF60-038B6EEE4552}"/>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#2 – Adam &amp; Eve</a:t>
            </a:r>
          </a:p>
          <a:p>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Pre-Fall perfection to Post-Fall deprivation and degradation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An entirely new internal and external world!</a:t>
            </a:r>
          </a:p>
        </p:txBody>
      </p:sp>
    </p:spTree>
    <p:extLst>
      <p:ext uri="{BB962C8B-B14F-4D97-AF65-F5344CB8AC3E}">
        <p14:creationId xmlns:p14="http://schemas.microsoft.com/office/powerpoint/2010/main" val="34683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9FA96-0CF4-D74B-A029-10405F30947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988415-2C9A-AE4D-9664-C7AF657BCF91}"/>
              </a:ext>
            </a:extLst>
          </p:cNvPr>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#1 – All time greatest “Change-Facer” – Jesus!</a:t>
            </a:r>
          </a:p>
          <a:p>
            <a:endParaRPr lang="en-US" dirty="0">
              <a:latin typeface="Times New Roman" panose="02020603050405020304" pitchFamily="18" charset="0"/>
              <a:cs typeface="Times New Roman" panose="02020603050405020304" pitchFamily="18" charset="0"/>
            </a:endParaRPr>
          </a:p>
          <a:p>
            <a:pPr lvl="1"/>
            <a:r>
              <a:rPr lang="en-US" i="1" dirty="0">
                <a:latin typeface="Times New Roman" panose="02020603050405020304" pitchFamily="18" charset="0"/>
                <a:cs typeface="Times New Roman" panose="02020603050405020304" pitchFamily="18" charset="0"/>
              </a:rPr>
              <a:t>“</a:t>
            </a:r>
            <a:r>
              <a:rPr lang="en-US" i="1" baseline="30000" dirty="0">
                <a:latin typeface="Times New Roman" panose="02020603050405020304" pitchFamily="18" charset="0"/>
                <a:cs typeface="Times New Roman" panose="02020603050405020304" pitchFamily="18" charset="0"/>
              </a:rPr>
              <a:t>6 </a:t>
            </a:r>
            <a:r>
              <a:rPr lang="en-US" i="1" dirty="0">
                <a:latin typeface="Times New Roman" panose="02020603050405020304" pitchFamily="18" charset="0"/>
                <a:cs typeface="Times New Roman" panose="02020603050405020304" pitchFamily="18" charset="0"/>
              </a:rPr>
              <a:t>who, though he was in the form of God, did not count equality with God a thing to be grasped, </a:t>
            </a:r>
          </a:p>
          <a:p>
            <a:pPr lvl="1"/>
            <a:r>
              <a:rPr lang="en-US" i="1" baseline="30000" dirty="0">
                <a:latin typeface="Times New Roman" panose="02020603050405020304" pitchFamily="18" charset="0"/>
                <a:cs typeface="Times New Roman" panose="02020603050405020304" pitchFamily="18" charset="0"/>
              </a:rPr>
              <a:t>7 </a:t>
            </a:r>
            <a:r>
              <a:rPr lang="en-US" i="1" dirty="0">
                <a:latin typeface="Times New Roman" panose="02020603050405020304" pitchFamily="18" charset="0"/>
                <a:cs typeface="Times New Roman" panose="02020603050405020304" pitchFamily="18" charset="0"/>
              </a:rPr>
              <a:t>but emptied himself, by taking the form of a servant, being born in the likeness of men. </a:t>
            </a:r>
          </a:p>
          <a:p>
            <a:pPr lvl="1"/>
            <a:r>
              <a:rPr lang="en-US" i="1" baseline="30000" dirty="0">
                <a:latin typeface="Times New Roman" panose="02020603050405020304" pitchFamily="18" charset="0"/>
                <a:cs typeface="Times New Roman" panose="02020603050405020304" pitchFamily="18" charset="0"/>
              </a:rPr>
              <a:t>8 </a:t>
            </a:r>
            <a:r>
              <a:rPr lang="en-US" i="1" dirty="0">
                <a:latin typeface="Times New Roman" panose="02020603050405020304" pitchFamily="18" charset="0"/>
                <a:cs typeface="Times New Roman" panose="02020603050405020304" pitchFamily="18" charset="0"/>
              </a:rPr>
              <a:t>And being found in human form, he humbled himself by becoming obedient to the point of death, even death on a cross. </a:t>
            </a:r>
          </a:p>
          <a:p>
            <a:pPr lvl="1"/>
            <a:endParaRPr lang="en-US" i="1" baseline="30000" dirty="0">
              <a:latin typeface="Times New Roman" panose="02020603050405020304" pitchFamily="18" charset="0"/>
              <a:cs typeface="Times New Roman" panose="02020603050405020304" pitchFamily="18" charset="0"/>
            </a:endParaRPr>
          </a:p>
          <a:p>
            <a:pPr lvl="1"/>
            <a:r>
              <a:rPr lang="en-US" i="1" baseline="30000" dirty="0">
                <a:latin typeface="Times New Roman" panose="02020603050405020304" pitchFamily="18" charset="0"/>
                <a:cs typeface="Times New Roman" panose="02020603050405020304" pitchFamily="18" charset="0"/>
              </a:rPr>
              <a:t>9 </a:t>
            </a:r>
            <a:r>
              <a:rPr lang="en-US" i="1" dirty="0">
                <a:latin typeface="Times New Roman" panose="02020603050405020304" pitchFamily="18" charset="0"/>
                <a:cs typeface="Times New Roman" panose="02020603050405020304" pitchFamily="18" charset="0"/>
              </a:rPr>
              <a:t>Therefore God has highly exalted him and bestowed on him the name that is above every name, </a:t>
            </a:r>
            <a:r>
              <a:rPr lang="en-US" i="1" baseline="30000" dirty="0">
                <a:latin typeface="Times New Roman" panose="02020603050405020304" pitchFamily="18" charset="0"/>
                <a:cs typeface="Times New Roman" panose="02020603050405020304" pitchFamily="18" charset="0"/>
              </a:rPr>
              <a:t>10 </a:t>
            </a:r>
            <a:r>
              <a:rPr lang="en-US" i="1" dirty="0">
                <a:latin typeface="Times New Roman" panose="02020603050405020304" pitchFamily="18" charset="0"/>
                <a:cs typeface="Times New Roman" panose="02020603050405020304" pitchFamily="18" charset="0"/>
              </a:rPr>
              <a:t>so that at the name of Jesus every knee should bow, in heaven and on earth and under the earth, </a:t>
            </a:r>
            <a:r>
              <a:rPr lang="en-US" i="1" baseline="30000" dirty="0">
                <a:latin typeface="Times New Roman" panose="02020603050405020304" pitchFamily="18" charset="0"/>
                <a:cs typeface="Times New Roman" panose="02020603050405020304" pitchFamily="18" charset="0"/>
              </a:rPr>
              <a:t>11 </a:t>
            </a:r>
            <a:r>
              <a:rPr lang="en-US" i="1" dirty="0">
                <a:latin typeface="Times New Roman" panose="02020603050405020304" pitchFamily="18" charset="0"/>
                <a:cs typeface="Times New Roman" panose="02020603050405020304" pitchFamily="18" charset="0"/>
              </a:rPr>
              <a:t>and every tongue confess that Jesus Christ is Lord, to the glory of God the Father.” (Phil. 2:6-11) </a:t>
            </a:r>
          </a:p>
          <a:p>
            <a:pPr marL="457200" lvl="1" indent="0">
              <a:buNone/>
            </a:pPr>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70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B045DAB-57AA-D844-99CA-0A9C8CEF48D7}"/>
              </a:ext>
            </a:extLst>
          </p:cNvPr>
          <p:cNvSpPr>
            <a:spLocks noGrp="1" noChangeArrowheads="1"/>
          </p:cNvSpPr>
          <p:nvPr>
            <p:ph type="title"/>
          </p:nvPr>
        </p:nvSpPr>
        <p:spPr/>
        <p:txBody>
          <a:bodyPr/>
          <a:lstStyle/>
          <a:p>
            <a:pPr algn="ctr"/>
            <a:r>
              <a:rPr lang="en-US" altLang="en-US">
                <a:latin typeface="Times New Roman" panose="02020603050405020304" pitchFamily="18" charset="0"/>
                <a:cs typeface="Times New Roman" panose="02020603050405020304" pitchFamily="18" charset="0"/>
              </a:rPr>
              <a:t>Change is stressful!</a:t>
            </a:r>
          </a:p>
        </p:txBody>
      </p:sp>
      <p:sp>
        <p:nvSpPr>
          <p:cNvPr id="8195" name="Rectangle 3">
            <a:extLst>
              <a:ext uri="{FF2B5EF4-FFF2-40B4-BE49-F238E27FC236}">
                <a16:creationId xmlns:a16="http://schemas.microsoft.com/office/drawing/2014/main" id="{D9060250-9523-2440-976F-6A86C6D3F6D8}"/>
              </a:ext>
            </a:extLst>
          </p:cNvPr>
          <p:cNvSpPr>
            <a:spLocks noGrp="1" noChangeArrowheads="1"/>
          </p:cNvSpPr>
          <p:nvPr>
            <p:ph idx="1"/>
          </p:nvPr>
        </p:nvSpPr>
        <p:spPr/>
        <p:txBody>
          <a:bodyPr/>
          <a:lstStyle/>
          <a:p>
            <a:r>
              <a:rPr lang="en-US" altLang="en-US" dirty="0">
                <a:latin typeface="Times New Roman" panose="02020603050405020304" pitchFamily="18" charset="0"/>
                <a:cs typeface="Times New Roman" panose="02020603050405020304" pitchFamily="18" charset="0"/>
              </a:rPr>
              <a:t>All change is</a:t>
            </a:r>
            <a:r>
              <a:rPr lang="en-US" altLang="en-US" b="1" dirty="0">
                <a:latin typeface="Times New Roman" panose="02020603050405020304" pitchFamily="18" charset="0"/>
                <a:cs typeface="Times New Roman" panose="02020603050405020304" pitchFamily="18" charset="0"/>
              </a:rPr>
              <a:t> stressful!</a:t>
            </a:r>
          </a:p>
          <a:p>
            <a:pPr lvl="1"/>
            <a:r>
              <a:rPr lang="en-US" altLang="en-US" dirty="0">
                <a:latin typeface="Times New Roman" panose="02020603050405020304" pitchFamily="18" charset="0"/>
                <a:cs typeface="Times New Roman" panose="02020603050405020304" pitchFamily="18" charset="0"/>
              </a:rPr>
              <a:t>Both “good” change and “bad” change is stressful!</a:t>
            </a:r>
          </a:p>
          <a:p>
            <a:pPr lvl="1"/>
            <a:endParaRPr lang="en-US" altLang="en-US" dirty="0">
              <a:latin typeface="Times New Roman" panose="02020603050405020304" pitchFamily="18" charset="0"/>
              <a:cs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The stress of change is</a:t>
            </a:r>
            <a:r>
              <a:rPr lang="en-US" altLang="en-US" b="1" dirty="0">
                <a:latin typeface="Times New Roman" panose="02020603050405020304" pitchFamily="18" charset="0"/>
                <a:cs typeface="Times New Roman" panose="02020603050405020304" pitchFamily="18" charset="0"/>
              </a:rPr>
              <a:t> cumulative.</a:t>
            </a:r>
          </a:p>
          <a:p>
            <a:endParaRPr lang="en-US" altLang="en-US" b="1" dirty="0">
              <a:latin typeface="Times New Roman" panose="02020603050405020304" pitchFamily="18" charset="0"/>
              <a:cs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There is a </a:t>
            </a:r>
            <a:r>
              <a:rPr lang="en-US" altLang="en-US" b="1" dirty="0">
                <a:latin typeface="Times New Roman" panose="02020603050405020304" pitchFamily="18" charset="0"/>
                <a:cs typeface="Times New Roman" panose="02020603050405020304" pitchFamily="18" charset="0"/>
              </a:rPr>
              <a:t>limit </a:t>
            </a:r>
            <a:r>
              <a:rPr lang="en-US" altLang="en-US" dirty="0">
                <a:latin typeface="Times New Roman" panose="02020603050405020304" pitchFamily="18" charset="0"/>
                <a:cs typeface="Times New Roman" panose="02020603050405020304" pitchFamily="18" charset="0"/>
              </a:rPr>
              <a:t>to how much change any individual (and/or organization) can </a:t>
            </a:r>
            <a:r>
              <a:rPr lang="en-US" altLang="en-US" b="1" dirty="0">
                <a:latin typeface="Times New Roman" panose="02020603050405020304" pitchFamily="18" charset="0"/>
                <a:cs typeface="Times New Roman" panose="02020603050405020304" pitchFamily="18" charset="0"/>
              </a:rPr>
              <a:t>tolerate </a:t>
            </a:r>
            <a:r>
              <a:rPr lang="en-US" altLang="en-US" dirty="0">
                <a:latin typeface="Times New Roman" panose="02020603050405020304" pitchFamily="18" charset="0"/>
                <a:cs typeface="Times New Roman" panose="02020603050405020304" pitchFamily="18" charset="0"/>
              </a:rPr>
              <a:t>at one time.</a:t>
            </a:r>
          </a:p>
        </p:txBody>
      </p:sp>
    </p:spTree>
    <p:extLst>
      <p:ext uri="{BB962C8B-B14F-4D97-AF65-F5344CB8AC3E}">
        <p14:creationId xmlns:p14="http://schemas.microsoft.com/office/powerpoint/2010/main" val="254774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6E74E85C-5246-9D46-8C0B-8ADE4AD0A80E}"/>
              </a:ext>
            </a:extLst>
          </p:cNvPr>
          <p:cNvSpPr>
            <a:spLocks noGrp="1" noChangeArrowheads="1"/>
          </p:cNvSpPr>
          <p:nvPr>
            <p:ph type="title"/>
          </p:nvPr>
        </p:nvSpPr>
        <p:spPr/>
        <p:txBody>
          <a:bodyPr/>
          <a:lstStyle/>
          <a:p>
            <a:r>
              <a:rPr lang="en-US" altLang="en-US">
                <a:latin typeface="Times New Roman" panose="02020603050405020304" pitchFamily="18" charset="0"/>
              </a:rPr>
              <a:t>Questions?</a:t>
            </a:r>
          </a:p>
        </p:txBody>
      </p:sp>
      <p:sp>
        <p:nvSpPr>
          <p:cNvPr id="51203" name="Rectangle 3">
            <a:extLst>
              <a:ext uri="{FF2B5EF4-FFF2-40B4-BE49-F238E27FC236}">
                <a16:creationId xmlns:a16="http://schemas.microsoft.com/office/drawing/2014/main" id="{187D7FD0-AA71-904C-AEA0-9CD77291637E}"/>
              </a:ext>
            </a:extLst>
          </p:cNvPr>
          <p:cNvSpPr>
            <a:spLocks noGrp="1" noChangeArrowheads="1"/>
          </p:cNvSpPr>
          <p:nvPr>
            <p:ph idx="1"/>
          </p:nvPr>
        </p:nvSpPr>
        <p:spPr/>
        <p:txBody>
          <a:bodyPr/>
          <a:lstStyle/>
          <a:p>
            <a:endParaRPr lang="en-US" altLang="en-US"/>
          </a:p>
        </p:txBody>
      </p:sp>
    </p:spTree>
    <p:extLst>
      <p:ext uri="{BB962C8B-B14F-4D97-AF65-F5344CB8AC3E}">
        <p14:creationId xmlns:p14="http://schemas.microsoft.com/office/powerpoint/2010/main" val="2282217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60BE-01FE-DF43-98F4-F8253735832D}"/>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Addendum: Leading Change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Post-</a:t>
            </a:r>
            <a:r>
              <a:rPr lang="en-US" dirty="0" err="1">
                <a:latin typeface="Times New Roman" panose="02020603050405020304" pitchFamily="18" charset="0"/>
                <a:cs typeface="Times New Roman" panose="02020603050405020304" pitchFamily="18" charset="0"/>
              </a:rPr>
              <a:t>Covid</a:t>
            </a:r>
            <a:r>
              <a:rPr lang="en-US" dirty="0">
                <a:latin typeface="Times New Roman" panose="02020603050405020304" pitchFamily="18" charset="0"/>
                <a:cs typeface="Times New Roman" panose="02020603050405020304" pitchFamily="18" charset="0"/>
              </a:rPr>
              <a:t> &amp; New Normal</a:t>
            </a:r>
          </a:p>
        </p:txBody>
      </p:sp>
      <p:sp>
        <p:nvSpPr>
          <p:cNvPr id="3" name="Content Placeholder 2">
            <a:extLst>
              <a:ext uri="{FF2B5EF4-FFF2-40B4-BE49-F238E27FC236}">
                <a16:creationId xmlns:a16="http://schemas.microsoft.com/office/drawing/2014/main" id="{558C5629-0A33-FF48-A624-957B5488FC3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New normal will involve some blended “hybrid” expressions of church life</a:t>
            </a:r>
          </a:p>
          <a:p>
            <a:pPr lvl="1"/>
            <a:r>
              <a:rPr lang="en-US" dirty="0">
                <a:latin typeface="Times New Roman" panose="02020603050405020304" pitchFamily="18" charset="0"/>
                <a:cs typeface="Times New Roman" panose="02020603050405020304" pitchFamily="18" charset="0"/>
              </a:rPr>
              <a:t>Wherever possible, incorporate face-to-face relationship building opportunities</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Utilize increasing amounts of home based, home-centered meetings</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Acquire the best technology you can afford for communicating on-line</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60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60BE-01FE-DF43-98F4-F825373583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8C5629-0A33-FF48-A624-957B5488FC3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Meetings and congregational life</a:t>
            </a:r>
          </a:p>
          <a:p>
            <a:pPr lvl="1"/>
            <a:r>
              <a:rPr lang="en-US" dirty="0">
                <a:latin typeface="Times New Roman" panose="02020603050405020304" pitchFamily="18" charset="0"/>
                <a:cs typeface="Times New Roman" panose="02020603050405020304" pitchFamily="18" charset="0"/>
              </a:rPr>
              <a:t>Don’t meet if you don’t need to meet (Free your congregation from the tyranny of the urgently unimportant)</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Empower qualified decision makers</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Meet with an end in view</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Make meetings meaningful</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Incorporate liberal amounts of celebration</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703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60BE-01FE-DF43-98F4-F825373583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58C5629-0A33-FF48-A624-957B5488FC3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Community Engagement</a:t>
            </a:r>
          </a:p>
          <a:p>
            <a:pPr lvl="1"/>
            <a:r>
              <a:rPr lang="en-US" dirty="0">
                <a:latin typeface="Times New Roman" panose="02020603050405020304" pitchFamily="18" charset="0"/>
                <a:cs typeface="Times New Roman" panose="02020603050405020304" pitchFamily="18" charset="0"/>
              </a:rPr>
              <a:t>Choose your arenas of community engagement prayerfully</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Be alert to needs </a:t>
            </a:r>
            <a:r>
              <a:rPr lang="en-US" u="sng" dirty="0">
                <a:latin typeface="Times New Roman" panose="02020603050405020304" pitchFamily="18" charset="0"/>
                <a:cs typeface="Times New Roman" panose="02020603050405020304" pitchFamily="18" charset="0"/>
              </a:rPr>
              <a:t>that the community identifies as most important and that your congregation can meet/</a:t>
            </a:r>
            <a:r>
              <a:rPr lang="en-US" u="sng" dirty="0" err="1">
                <a:latin typeface="Times New Roman" panose="02020603050405020304" pitchFamily="18" charset="0"/>
                <a:cs typeface="Times New Roman" panose="02020603050405020304" pitchFamily="18" charset="0"/>
              </a:rPr>
              <a:t>contribut</a:t>
            </a:r>
            <a:r>
              <a:rPr lang="en-US" u="sng" dirty="0">
                <a:latin typeface="Times New Roman" panose="02020603050405020304" pitchFamily="18" charset="0"/>
                <a:cs typeface="Times New Roman" panose="02020603050405020304" pitchFamily="18" charset="0"/>
              </a:rPr>
              <a:t> to</a:t>
            </a:r>
            <a:r>
              <a:rPr lang="en-US" dirty="0">
                <a:latin typeface="Times New Roman" panose="02020603050405020304" pitchFamily="18" charset="0"/>
                <a:cs typeface="Times New Roman" panose="02020603050405020304" pitchFamily="18" charset="0"/>
              </a:rPr>
              <a:t>.</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Keep an eternal kingdom focus in your community service!</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most important  “cause” is always the cause of Christ!</a:t>
            </a:r>
          </a:p>
          <a:p>
            <a:pPr lvl="2"/>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464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6519E2B-A4B9-8C4D-AD0F-F2EFA9F6604C}"/>
              </a:ext>
            </a:extLst>
          </p:cNvPr>
          <p:cNvSpPr>
            <a:spLocks noGrp="1" noChangeArrowheads="1"/>
          </p:cNvSpPr>
          <p:nvPr>
            <p:ph type="title"/>
          </p:nvPr>
        </p:nvSpPr>
        <p:spPr/>
        <p:txBody>
          <a:bodyPr/>
          <a:lstStyle/>
          <a:p>
            <a:endParaRPr lang="en-US" altLang="en-US"/>
          </a:p>
        </p:txBody>
      </p:sp>
      <p:sp>
        <p:nvSpPr>
          <p:cNvPr id="9219" name="Rectangle 3">
            <a:extLst>
              <a:ext uri="{FF2B5EF4-FFF2-40B4-BE49-F238E27FC236}">
                <a16:creationId xmlns:a16="http://schemas.microsoft.com/office/drawing/2014/main" id="{CE81B181-CA71-D043-9D3B-58B781356D34}"/>
              </a:ext>
            </a:extLst>
          </p:cNvPr>
          <p:cNvSpPr>
            <a:spLocks noGrp="1" noChangeArrowheads="1"/>
          </p:cNvSpPr>
          <p:nvPr>
            <p:ph idx="1"/>
          </p:nvPr>
        </p:nvSpPr>
        <p:spPr/>
        <p:txBody>
          <a:bodyPr/>
          <a:lstStyle/>
          <a:p>
            <a:pPr>
              <a:buFontTx/>
              <a:buNone/>
            </a:pPr>
            <a:r>
              <a:rPr lang="en-US" altLang="en-US" b="1" dirty="0">
                <a:latin typeface="Times New Roman" panose="02020603050405020304" pitchFamily="18" charset="0"/>
                <a:cs typeface="Times New Roman" panose="02020603050405020304" pitchFamily="18" charset="0"/>
              </a:rPr>
              <a:t>	</a:t>
            </a:r>
            <a:r>
              <a:rPr lang="en-US" altLang="en-US" b="1" i="1" dirty="0">
                <a:latin typeface="Times New Roman" panose="02020603050405020304" pitchFamily="18" charset="0"/>
                <a:cs typeface="Times New Roman" panose="02020603050405020304" pitchFamily="18" charset="0"/>
              </a:rPr>
              <a:t>"Margin"</a:t>
            </a:r>
            <a:r>
              <a:rPr lang="en-US" altLang="en-US"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(as defined by best-selling author Dr. Richard Swenson)</a:t>
            </a:r>
            <a:r>
              <a:rPr lang="en-US" altLang="en-US" i="1" dirty="0">
                <a:latin typeface="Times New Roman" panose="02020603050405020304" pitchFamily="18" charset="0"/>
                <a:cs typeface="Times New Roman" panose="02020603050405020304" pitchFamily="18" charset="0"/>
              </a:rPr>
              <a:t> is the difference between personal load and personal limit.  </a:t>
            </a:r>
          </a:p>
          <a:p>
            <a:pPr>
              <a:buFontTx/>
              <a:buNone/>
            </a:pPr>
            <a:endParaRPr lang="en-US" altLang="en-US" dirty="0">
              <a:latin typeface="Times New Roman" panose="02020603050405020304" pitchFamily="18" charset="0"/>
              <a:cs typeface="Times New Roman" panose="02020603050405020304" pitchFamily="18" charset="0"/>
            </a:endParaRPr>
          </a:p>
          <a:p>
            <a:pPr>
              <a:buFontTx/>
              <a:buNone/>
            </a:pPr>
            <a:r>
              <a:rPr lang="en-US" altLang="en-US" dirty="0">
                <a:latin typeface="Times New Roman" panose="02020603050405020304" pitchFamily="18" charset="0"/>
                <a:cs typeface="Times New Roman" panose="02020603050405020304" pitchFamily="18" charset="0"/>
              </a:rPr>
              <a:t>	When margin is exhausted people will resist additional load (including the stress of change) whether the change is good, or bad!</a:t>
            </a:r>
          </a:p>
        </p:txBody>
      </p:sp>
    </p:spTree>
    <p:extLst>
      <p:ext uri="{BB962C8B-B14F-4D97-AF65-F5344CB8AC3E}">
        <p14:creationId xmlns:p14="http://schemas.microsoft.com/office/powerpoint/2010/main" val="48372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5CC8A3D-157A-0444-BCEA-CFAED36DA84D}"/>
              </a:ext>
            </a:extLst>
          </p:cNvPr>
          <p:cNvSpPr>
            <a:spLocks noGrp="1" noChangeArrowheads="1"/>
          </p:cNvSpPr>
          <p:nvPr>
            <p:ph type="title"/>
          </p:nvPr>
        </p:nvSpPr>
        <p:spPr/>
        <p:txBody>
          <a:bodyPr/>
          <a:lstStyle/>
          <a:p>
            <a:r>
              <a:rPr lang="en-US" altLang="en-US">
                <a:latin typeface="Times New Roman" panose="02020603050405020304" pitchFamily="18" charset="0"/>
                <a:cs typeface="Times New Roman" panose="02020603050405020304" pitchFamily="18" charset="0"/>
              </a:rPr>
              <a:t>Key issue:</a:t>
            </a:r>
          </a:p>
        </p:txBody>
      </p:sp>
      <p:sp>
        <p:nvSpPr>
          <p:cNvPr id="10243" name="Rectangle 3">
            <a:extLst>
              <a:ext uri="{FF2B5EF4-FFF2-40B4-BE49-F238E27FC236}">
                <a16:creationId xmlns:a16="http://schemas.microsoft.com/office/drawing/2014/main" id="{37A231A1-65F2-2C4D-954A-E7DAA8DC3D37}"/>
              </a:ext>
            </a:extLst>
          </p:cNvPr>
          <p:cNvSpPr>
            <a:spLocks noGrp="1" noChangeArrowheads="1"/>
          </p:cNvSpPr>
          <p:nvPr>
            <p:ph idx="1"/>
          </p:nvPr>
        </p:nvSpPr>
        <p:spPr/>
        <p:txBody>
          <a:bodyPr>
            <a:normAutofit/>
          </a:bodyPr>
          <a:lstStyle/>
          <a:p>
            <a:r>
              <a:rPr lang="en-US" altLang="en-US" dirty="0">
                <a:latin typeface="Times New Roman" panose="02020603050405020304" pitchFamily="18" charset="0"/>
                <a:cs typeface="Times New Roman" panose="02020603050405020304" pitchFamily="18" charset="0"/>
              </a:rPr>
              <a:t>Under the stress of cumulative change people will tend to </a:t>
            </a:r>
            <a:r>
              <a:rPr lang="en-US" altLang="en-US" b="1" dirty="0">
                <a:latin typeface="Times New Roman" panose="02020603050405020304" pitchFamily="18" charset="0"/>
                <a:cs typeface="Times New Roman" panose="02020603050405020304" pitchFamily="18" charset="0"/>
              </a:rPr>
              <a:t>guard and protect </a:t>
            </a:r>
            <a:r>
              <a:rPr lang="en-US" altLang="en-US" dirty="0">
                <a:latin typeface="Times New Roman" panose="02020603050405020304" pitchFamily="18" charset="0"/>
                <a:cs typeface="Times New Roman" panose="02020603050405020304" pitchFamily="18" charset="0"/>
              </a:rPr>
              <a:t>one or more arenas against change as a </a:t>
            </a:r>
            <a:r>
              <a:rPr lang="en-US" altLang="en-US" b="1" dirty="0">
                <a:latin typeface="Times New Roman" panose="02020603050405020304" pitchFamily="18" charset="0"/>
                <a:cs typeface="Times New Roman" panose="02020603050405020304" pitchFamily="18" charset="0"/>
              </a:rPr>
              <a:t>matter of</a:t>
            </a:r>
            <a:r>
              <a:rPr lang="en-US" altLang="en-US" dirty="0">
                <a:latin typeface="Times New Roman" panose="02020603050405020304" pitchFamily="18" charset="0"/>
                <a:cs typeface="Times New Roman" panose="02020603050405020304" pitchFamily="18" charset="0"/>
              </a:rPr>
              <a:t> psychological (or even physical)</a:t>
            </a:r>
            <a:r>
              <a:rPr lang="en-US" altLang="en-US" b="1" dirty="0">
                <a:latin typeface="Times New Roman" panose="02020603050405020304" pitchFamily="18" charset="0"/>
                <a:cs typeface="Times New Roman" panose="02020603050405020304" pitchFamily="18" charset="0"/>
              </a:rPr>
              <a:t> survival. </a:t>
            </a:r>
          </a:p>
          <a:p>
            <a:endParaRPr lang="en-US" altLang="en-US" b="1" dirty="0">
              <a:latin typeface="Times New Roman" panose="02020603050405020304" pitchFamily="18" charset="0"/>
              <a:cs typeface="Times New Roman" panose="02020603050405020304" pitchFamily="18" charset="0"/>
            </a:endParaRPr>
          </a:p>
          <a:p>
            <a:r>
              <a:rPr lang="en-US" altLang="en-US" b="1" dirty="0">
                <a:latin typeface="Times New Roman" panose="02020603050405020304" pitchFamily="18" charset="0"/>
                <a:cs typeface="Times New Roman" panose="02020603050405020304" pitchFamily="18" charset="0"/>
              </a:rPr>
              <a:t> For Christians, the arena most protected against change will likely be their church and/or ministry.</a:t>
            </a:r>
          </a:p>
          <a:p>
            <a:endParaRPr lang="en-US" altLang="en-US" b="1" dirty="0">
              <a:latin typeface="Times New Roman" panose="02020603050405020304" pitchFamily="18" charset="0"/>
              <a:cs typeface="Times New Roman" panose="02020603050405020304" pitchFamily="18" charset="0"/>
            </a:endParaRPr>
          </a:p>
          <a:p>
            <a:pPr lvl="1"/>
            <a:r>
              <a:rPr lang="en-US" altLang="en-US" dirty="0">
                <a:latin typeface="Times New Roman" panose="02020603050405020304" pitchFamily="18" charset="0"/>
                <a:cs typeface="Times New Roman" panose="02020603050405020304" pitchFamily="18" charset="0"/>
              </a:rPr>
              <a:t> i.e.  </a:t>
            </a:r>
            <a:r>
              <a:rPr lang="en-US" altLang="en-US" i="1" dirty="0">
                <a:latin typeface="Times New Roman" panose="02020603050405020304" pitchFamily="18" charset="0"/>
                <a:cs typeface="Times New Roman" panose="02020603050405020304" pitchFamily="18" charset="0"/>
              </a:rPr>
              <a:t>“Here is the one place we can go in our stressed out lives, where we don't have to face constant change.  Here is the dimension of my life most closely linked to the unchanging God! Here is a place of ‘Sanctuary.’"</a:t>
            </a:r>
          </a:p>
        </p:txBody>
      </p:sp>
    </p:spTree>
    <p:extLst>
      <p:ext uri="{BB962C8B-B14F-4D97-AF65-F5344CB8AC3E}">
        <p14:creationId xmlns:p14="http://schemas.microsoft.com/office/powerpoint/2010/main" val="386765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2DF7C6F-A5F7-E145-9933-B58F960F45AB}"/>
              </a:ext>
            </a:extLst>
          </p:cNvPr>
          <p:cNvSpPr>
            <a:spLocks noGrp="1" noChangeArrowheads="1"/>
          </p:cNvSpPr>
          <p:nvPr>
            <p:ph type="title"/>
          </p:nvPr>
        </p:nvSpPr>
        <p:spPr/>
        <p:txBody>
          <a:bodyPr>
            <a:normAutofit fontScale="90000"/>
          </a:bodyPr>
          <a:lstStyle/>
          <a:p>
            <a:br>
              <a:rPr lang="en-US" altLang="en-US" sz="4000" i="1">
                <a:latin typeface="Times New Roman" panose="02020603050405020304" pitchFamily="18" charset="0"/>
              </a:rPr>
            </a:br>
            <a:r>
              <a:rPr lang="en-US" altLang="en-US" sz="4000" b="1" i="1">
                <a:latin typeface="Times New Roman" panose="02020603050405020304" pitchFamily="18" charset="0"/>
              </a:rPr>
              <a:t>Spiritual &amp; Cultural Steps in Initiating Change</a:t>
            </a:r>
            <a:br>
              <a:rPr lang="en-US" altLang="en-US" sz="4000" b="1" i="1">
                <a:latin typeface="Times New Roman" panose="02020603050405020304" pitchFamily="18" charset="0"/>
              </a:rPr>
            </a:br>
            <a:endParaRPr lang="en-US" altLang="en-US" sz="4000" b="1" i="1">
              <a:latin typeface="Times New Roman" panose="02020603050405020304" pitchFamily="18" charset="0"/>
            </a:endParaRPr>
          </a:p>
        </p:txBody>
      </p:sp>
      <p:sp>
        <p:nvSpPr>
          <p:cNvPr id="22531" name="Rectangle 3">
            <a:extLst>
              <a:ext uri="{FF2B5EF4-FFF2-40B4-BE49-F238E27FC236}">
                <a16:creationId xmlns:a16="http://schemas.microsoft.com/office/drawing/2014/main" id="{F8CC78C5-D2A2-AB42-8DBA-3BCE0479E120}"/>
              </a:ext>
            </a:extLst>
          </p:cNvPr>
          <p:cNvSpPr>
            <a:spLocks noGrp="1" noChangeArrowheads="1"/>
          </p:cNvSpPr>
          <p:nvPr>
            <p:ph idx="1"/>
          </p:nvPr>
        </p:nvSpPr>
        <p:spPr/>
        <p:txBody>
          <a:bodyPr/>
          <a:lstStyle/>
          <a:p>
            <a:r>
              <a:rPr lang="en-US" altLang="en-US" b="1" dirty="0">
                <a:latin typeface="Times New Roman" panose="02020603050405020304" pitchFamily="18" charset="0"/>
              </a:rPr>
              <a:t>1. Prayer</a:t>
            </a:r>
          </a:p>
          <a:p>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The most important and most biblical changes are those that will attract the greatest spiritual opposition. (Eph. 6:10-19)</a:t>
            </a:r>
          </a:p>
          <a:p>
            <a:pPr>
              <a:buFontTx/>
              <a:buNone/>
            </a:pPr>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The more fundamental the change, the greater the stress and psychological opposition.</a:t>
            </a:r>
          </a:p>
        </p:txBody>
      </p:sp>
    </p:spTree>
    <p:extLst>
      <p:ext uri="{BB962C8B-B14F-4D97-AF65-F5344CB8AC3E}">
        <p14:creationId xmlns:p14="http://schemas.microsoft.com/office/powerpoint/2010/main" val="4022194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1526AC5-D66B-BE41-B8EE-867DA2356194}"/>
              </a:ext>
            </a:extLst>
          </p:cNvPr>
          <p:cNvSpPr>
            <a:spLocks noGrp="1" noChangeArrowheads="1"/>
          </p:cNvSpPr>
          <p:nvPr>
            <p:ph type="title"/>
          </p:nvPr>
        </p:nvSpPr>
        <p:spPr/>
        <p:txBody>
          <a:bodyPr/>
          <a:lstStyle/>
          <a:p>
            <a:endParaRPr lang="en-US" altLang="en-US"/>
          </a:p>
        </p:txBody>
      </p:sp>
      <p:sp>
        <p:nvSpPr>
          <p:cNvPr id="23555" name="Rectangle 3">
            <a:extLst>
              <a:ext uri="{FF2B5EF4-FFF2-40B4-BE49-F238E27FC236}">
                <a16:creationId xmlns:a16="http://schemas.microsoft.com/office/drawing/2014/main" id="{8B1DF6A5-9CE0-5241-97E4-7070D55739DD}"/>
              </a:ext>
            </a:extLst>
          </p:cNvPr>
          <p:cNvSpPr>
            <a:spLocks noGrp="1" noChangeArrowheads="1"/>
          </p:cNvSpPr>
          <p:nvPr>
            <p:ph idx="1"/>
          </p:nvPr>
        </p:nvSpPr>
        <p:spPr/>
        <p:txBody>
          <a:bodyPr/>
          <a:lstStyle/>
          <a:p>
            <a:r>
              <a:rPr lang="en-US" altLang="en-US" b="1" dirty="0">
                <a:latin typeface="Times New Roman" panose="02020603050405020304" pitchFamily="18" charset="0"/>
              </a:rPr>
              <a:t>2. Preparatory Preaching, Teaching, and study of the Word</a:t>
            </a:r>
          </a:p>
          <a:p>
            <a:endParaRPr lang="en-US" altLang="en-US" b="1" dirty="0">
              <a:latin typeface="Times New Roman" panose="02020603050405020304" pitchFamily="18" charset="0"/>
            </a:endParaRPr>
          </a:p>
          <a:p>
            <a:r>
              <a:rPr lang="en-US" altLang="en-US" dirty="0">
                <a:latin typeface="Times New Roman" panose="02020603050405020304" pitchFamily="18" charset="0"/>
              </a:rPr>
              <a:t>Go to the Word of God for examples of significant decisions leading to change. Ex. Acts 15</a:t>
            </a:r>
          </a:p>
        </p:txBody>
      </p:sp>
    </p:spTree>
    <p:extLst>
      <p:ext uri="{BB962C8B-B14F-4D97-AF65-F5344CB8AC3E}">
        <p14:creationId xmlns:p14="http://schemas.microsoft.com/office/powerpoint/2010/main" val="9931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85B963F-205F-0442-863C-F38AD119B108}"/>
              </a:ext>
            </a:extLst>
          </p:cNvPr>
          <p:cNvSpPr>
            <a:spLocks noGrp="1" noChangeArrowheads="1"/>
          </p:cNvSpPr>
          <p:nvPr>
            <p:ph type="title"/>
          </p:nvPr>
        </p:nvSpPr>
        <p:spPr/>
        <p:txBody>
          <a:bodyPr/>
          <a:lstStyle/>
          <a:p>
            <a:endParaRPr lang="en-US" altLang="en-US"/>
          </a:p>
        </p:txBody>
      </p:sp>
      <p:sp>
        <p:nvSpPr>
          <p:cNvPr id="24579" name="Rectangle 3">
            <a:extLst>
              <a:ext uri="{FF2B5EF4-FFF2-40B4-BE49-F238E27FC236}">
                <a16:creationId xmlns:a16="http://schemas.microsoft.com/office/drawing/2014/main" id="{7A420050-50B7-D642-BBA8-9F79D44143CA}"/>
              </a:ext>
            </a:extLst>
          </p:cNvPr>
          <p:cNvSpPr>
            <a:spLocks noGrp="1" noChangeArrowheads="1"/>
          </p:cNvSpPr>
          <p:nvPr>
            <p:ph idx="1"/>
          </p:nvPr>
        </p:nvSpPr>
        <p:spPr/>
        <p:txBody>
          <a:bodyPr/>
          <a:lstStyle/>
          <a:p>
            <a:r>
              <a:rPr lang="en-US" altLang="en-US" b="1" dirty="0">
                <a:latin typeface="Times New Roman" panose="02020603050405020304" pitchFamily="18" charset="0"/>
              </a:rPr>
              <a:t>3. Building Loving Relationships</a:t>
            </a:r>
          </a:p>
          <a:p>
            <a:pPr>
              <a:buFontTx/>
              <a:buNone/>
            </a:pPr>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The greater the love in relationships the greater the capacity to maintain fellowship in the face of change.</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92125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0D336FD-DB93-5241-8B6B-42A391D86CF0}"/>
              </a:ext>
            </a:extLst>
          </p:cNvPr>
          <p:cNvSpPr>
            <a:spLocks noGrp="1" noChangeArrowheads="1"/>
          </p:cNvSpPr>
          <p:nvPr>
            <p:ph type="title"/>
          </p:nvPr>
        </p:nvSpPr>
        <p:spPr/>
        <p:txBody>
          <a:bodyPr/>
          <a:lstStyle/>
          <a:p>
            <a:endParaRPr lang="en-US" altLang="en-US"/>
          </a:p>
        </p:txBody>
      </p:sp>
      <p:sp>
        <p:nvSpPr>
          <p:cNvPr id="25603" name="Rectangle 3">
            <a:extLst>
              <a:ext uri="{FF2B5EF4-FFF2-40B4-BE49-F238E27FC236}">
                <a16:creationId xmlns:a16="http://schemas.microsoft.com/office/drawing/2014/main" id="{43793E07-B0C3-9C4B-94C3-BEF16EFF866E}"/>
              </a:ext>
            </a:extLst>
          </p:cNvPr>
          <p:cNvSpPr>
            <a:spLocks noGrp="1" noChangeArrowheads="1"/>
          </p:cNvSpPr>
          <p:nvPr>
            <p:ph idx="1"/>
          </p:nvPr>
        </p:nvSpPr>
        <p:spPr/>
        <p:txBody>
          <a:bodyPr>
            <a:normAutofit/>
          </a:bodyPr>
          <a:lstStyle/>
          <a:p>
            <a:r>
              <a:rPr lang="en-US" altLang="en-US" b="1" dirty="0">
                <a:latin typeface="Times New Roman" panose="02020603050405020304" pitchFamily="18" charset="0"/>
              </a:rPr>
              <a:t>4. One-to-One Communication with Decision Makers</a:t>
            </a:r>
          </a:p>
          <a:p>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Maintain the highest integrity. </a:t>
            </a:r>
          </a:p>
          <a:p>
            <a:pPr lvl="1"/>
            <a:r>
              <a:rPr lang="en-US" altLang="en-US" dirty="0">
                <a:latin typeface="Times New Roman" panose="02020603050405020304" pitchFamily="18" charset="0"/>
              </a:rPr>
              <a:t>The goal is biblical persuasion, not fleshly manipulation.</a:t>
            </a:r>
          </a:p>
          <a:p>
            <a:pPr lvl="1">
              <a:buFontTx/>
              <a:buNone/>
            </a:pPr>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Remember that the likelihood of embracing the “destination” is proportionate to understanding the “route.”</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57339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941AE3D-D4CB-3745-B855-FA55EBAA8C19}"/>
              </a:ext>
            </a:extLst>
          </p:cNvPr>
          <p:cNvSpPr>
            <a:spLocks noGrp="1" noChangeArrowheads="1"/>
          </p:cNvSpPr>
          <p:nvPr>
            <p:ph type="title"/>
          </p:nvPr>
        </p:nvSpPr>
        <p:spPr/>
        <p:txBody>
          <a:bodyPr/>
          <a:lstStyle/>
          <a:p>
            <a:endParaRPr lang="en-US" altLang="en-US"/>
          </a:p>
        </p:txBody>
      </p:sp>
      <p:sp>
        <p:nvSpPr>
          <p:cNvPr id="26627" name="Rectangle 3">
            <a:extLst>
              <a:ext uri="{FF2B5EF4-FFF2-40B4-BE49-F238E27FC236}">
                <a16:creationId xmlns:a16="http://schemas.microsoft.com/office/drawing/2014/main" id="{2F9C9AF1-E00F-284F-80AE-43AB3F48F146}"/>
              </a:ext>
            </a:extLst>
          </p:cNvPr>
          <p:cNvSpPr>
            <a:spLocks noGrp="1" noChangeArrowheads="1"/>
          </p:cNvSpPr>
          <p:nvPr>
            <p:ph idx="1"/>
          </p:nvPr>
        </p:nvSpPr>
        <p:spPr/>
        <p:txBody>
          <a:bodyPr>
            <a:normAutofit/>
          </a:bodyPr>
          <a:lstStyle/>
          <a:p>
            <a:r>
              <a:rPr lang="en-US" altLang="en-US" b="1" dirty="0">
                <a:latin typeface="Times New Roman" panose="02020603050405020304" pitchFamily="18" charset="0"/>
              </a:rPr>
              <a:t>5. Rely on Key Persuaders and Diplomats</a:t>
            </a:r>
          </a:p>
          <a:p>
            <a:endParaRPr lang="en-US" altLang="en-US" b="1" dirty="0">
              <a:latin typeface="Times New Roman" panose="02020603050405020304" pitchFamily="18" charset="0"/>
            </a:endParaRPr>
          </a:p>
          <a:p>
            <a:pPr>
              <a:buFontTx/>
              <a:buNone/>
            </a:pPr>
            <a:r>
              <a:rPr lang="en-US" altLang="en-US" dirty="0">
                <a:latin typeface="Times New Roman" panose="02020603050405020304" pitchFamily="18" charset="0"/>
              </a:rPr>
              <a:t>* Maintain the highest integrity. The goal is biblical persuasion, not fleshly manipulation.</a:t>
            </a:r>
          </a:p>
          <a:p>
            <a:pPr>
              <a:buFontTx/>
              <a:buNone/>
            </a:pPr>
            <a:endParaRPr lang="en-US" altLang="en-US" dirty="0">
              <a:latin typeface="Times New Roman" panose="02020603050405020304" pitchFamily="18" charset="0"/>
            </a:endParaRPr>
          </a:p>
          <a:p>
            <a:pPr>
              <a:buFontTx/>
              <a:buNone/>
            </a:pPr>
            <a:r>
              <a:rPr lang="en-US" altLang="en-US" dirty="0">
                <a:latin typeface="Times New Roman" panose="02020603050405020304" pitchFamily="18" charset="0"/>
              </a:rPr>
              <a:t>* Remember that key persuaders and diplomats may or may not occupy formal positions of authority.</a:t>
            </a:r>
          </a:p>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96478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1006</Words>
  <Application>Microsoft Macintosh PowerPoint</Application>
  <PresentationFormat>Widescreen</PresentationFormat>
  <Paragraphs>126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Leading Kingdom Change in Uncertain Days</vt:lpstr>
      <vt:lpstr>Change is stressful!</vt:lpstr>
      <vt:lpstr>PowerPoint Presentation</vt:lpstr>
      <vt:lpstr>Key issue:</vt:lpstr>
      <vt:lpstr> Spiritual &amp; Cultural Steps in Initiating Change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 Four All time Greatest “Change-Facers.”</vt:lpstr>
      <vt:lpstr> </vt:lpstr>
      <vt:lpstr>PowerPoint Presentation</vt:lpstr>
      <vt:lpstr>PowerPoint Presentation</vt:lpstr>
      <vt:lpstr>Questions?</vt:lpstr>
      <vt:lpstr>Addendum: Leading Change  Post-Covid &amp; New Normal</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6</cp:revision>
  <dcterms:created xsi:type="dcterms:W3CDTF">2021-05-10T18:42:57Z</dcterms:created>
  <dcterms:modified xsi:type="dcterms:W3CDTF">2021-05-10T19:15:55Z</dcterms:modified>
</cp:coreProperties>
</file>