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12"/>
  </p:notesMasterIdLst>
  <p:handoutMasterIdLst>
    <p:handoutMasterId r:id="rId13"/>
  </p:handoutMasterIdLst>
  <p:sldIdLst>
    <p:sldId id="443" r:id="rId3"/>
    <p:sldId id="436" r:id="rId4"/>
    <p:sldId id="437" r:id="rId5"/>
    <p:sldId id="438" r:id="rId6"/>
    <p:sldId id="439" r:id="rId7"/>
    <p:sldId id="444" r:id="rId8"/>
    <p:sldId id="441" r:id="rId9"/>
    <p:sldId id="442" r:id="rId10"/>
    <p:sldId id="434" r:id="rId11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 K" initials="RK" lastIdx="0" clrIdx="0">
    <p:extLst>
      <p:ext uri="{19B8F6BF-5375-455C-9EA6-DF929625EA0E}">
        <p15:presenceInfo xmlns:p15="http://schemas.microsoft.com/office/powerpoint/2012/main" userId="Ron 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006699"/>
    <a:srgbClr val="009900"/>
    <a:srgbClr val="99FF33"/>
    <a:srgbClr val="669900"/>
    <a:srgbClr val="006600"/>
    <a:srgbClr val="008000"/>
    <a:srgbClr val="FF9966"/>
    <a:srgbClr val="FF99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8" autoAdjust="0"/>
    <p:restoredTop sz="94660"/>
  </p:normalViewPr>
  <p:slideViewPr>
    <p:cSldViewPr snapToGrid="0">
      <p:cViewPr varScale="1">
        <p:scale>
          <a:sx n="95" d="100"/>
          <a:sy n="95" d="100"/>
        </p:scale>
        <p:origin x="221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0C2AE7-DA37-4103-8C62-3374BC8A58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FD311-CEBF-442B-992D-506810C607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9/22,2018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3173E-074B-4798-B6EF-218624E9AC6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95702-E7C3-4258-A3E1-3BD5462BB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25AC5-7D0E-487E-89F8-24D0F445C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9447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9/22,2018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318A9-E5A6-4A4A-A0C3-30C7633C75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61145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F11DAE-2792-4CD4-B328-90875360E8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DC7A33-6272-47C5-A666-0A21EFDDC5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E711EE-9AF9-4DD4-93F0-5C552417E4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1C03B-CFDC-4D4F-8B64-DE5EF87F35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96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10DFB-0BF8-4E3F-A1D2-9873208D5E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D0F772-0214-43FE-91B9-3340D1CF1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99121-E72A-49F9-8CA7-A6EEFAA14E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BEADB-5635-4F9C-9C93-1FA06C91CE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2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0F3672-4B1C-411C-B547-DFF3EDF0A7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4C2D32-CCFA-4D74-952B-B349D81EDB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C5F8E1-80D4-4E77-8BE1-E253EE33F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9C8C9-E817-4426-9163-303F581141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4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16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5" name="Google Shape;265;p33"/>
          <p:cNvCxnSpPr/>
          <p:nvPr/>
        </p:nvCxnSpPr>
        <p:spPr>
          <a:xfrm rot="10800000">
            <a:off x="12002800" y="-133"/>
            <a:ext cx="0" cy="3536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6" name="Google Shape;266;p33"/>
          <p:cNvSpPr/>
          <p:nvPr/>
        </p:nvSpPr>
        <p:spPr>
          <a:xfrm>
            <a:off x="11054800" y="0"/>
            <a:ext cx="11372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cxnSp>
        <p:nvCxnSpPr>
          <p:cNvPr id="267" name="Google Shape;267;p33"/>
          <p:cNvCxnSpPr/>
          <p:nvPr/>
        </p:nvCxnSpPr>
        <p:spPr>
          <a:xfrm>
            <a:off x="5697600" y="6501367"/>
            <a:ext cx="64944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8" name="Google Shape;268;p33"/>
          <p:cNvCxnSpPr/>
          <p:nvPr/>
        </p:nvCxnSpPr>
        <p:spPr>
          <a:xfrm rot="10800000">
            <a:off x="948333" y="0"/>
            <a:ext cx="0" cy="5508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58447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4"/>
          <p:cNvSpPr/>
          <p:nvPr/>
        </p:nvSpPr>
        <p:spPr>
          <a:xfrm rot="10800000">
            <a:off x="167" y="0"/>
            <a:ext cx="955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271" name="Google Shape;271;p34"/>
          <p:cNvGrpSpPr/>
          <p:nvPr/>
        </p:nvGrpSpPr>
        <p:grpSpPr>
          <a:xfrm rot="10800000">
            <a:off x="0" y="484133"/>
            <a:ext cx="11813600" cy="6373867"/>
            <a:chOff x="283800" y="0"/>
            <a:chExt cx="8860200" cy="4780400"/>
          </a:xfrm>
        </p:grpSpPr>
        <p:cxnSp>
          <p:nvCxnSpPr>
            <p:cNvPr id="272" name="Google Shape;272;p34"/>
            <p:cNvCxnSpPr/>
            <p:nvPr/>
          </p:nvCxnSpPr>
          <p:spPr>
            <a:xfrm>
              <a:off x="4273200" y="4780400"/>
              <a:ext cx="4870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34"/>
            <p:cNvCxnSpPr/>
            <p:nvPr/>
          </p:nvCxnSpPr>
          <p:spPr>
            <a:xfrm rot="10800000">
              <a:off x="283800" y="0"/>
              <a:ext cx="0" cy="4131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136502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92ADBC-4A70-46FC-950E-4CBF8BE912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E27E1E-15FB-4A81-95F0-8ACA0EE970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0C93C5-D88A-4B07-8CC0-4A069DE5C8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D30E8-2408-4E04-8E22-6681C2FC7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1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F18618-475A-4872-B58C-0C47D2309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BDB74D-5CEC-41A1-9618-B57C146D3E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0D4A63-9937-4F73-81C9-842BC769E0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3E5F0-016D-4F29-A26E-76378CBD0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4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56B169-C0F9-4978-A50F-4C390F3888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386D41-40F2-4DB6-B075-4683C71EAB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0127CB-F571-4D29-AE2D-F00846EA74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5EAA7-98C0-451F-8D57-5B504374BF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26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9760FD1-3674-4A43-B5BA-2823A7AF15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DADE3B-DAF7-4100-870E-7F6910B3CD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E5C3BD-771F-46A0-AB1D-2BCB5BAB6B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98B3F-3E6E-45B7-B708-99001268E1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5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095E99-8144-4615-AE9D-892A386B0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9E738EB-B46A-4700-81A9-3D59A22806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CD6D7E-12A8-423F-97FE-5F96C655E7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C1A44-15B4-4FDA-8C80-08321AC144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6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512AF65-7B5F-4A97-91A6-022F00F60A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FC301CA-E809-46A4-B1E2-6A3D5AE7F4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162F5C-63B6-4275-8F30-234FE7B466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51E90-15AB-40B0-B335-18F6DB19DF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E5094C-5820-4149-A79B-F8246E299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8C92AB-3EC2-45BA-9B6B-F3BD79EE6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0E8FE3-7607-4362-BA77-262DA9154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8746E-DDB8-4B83-B518-B6231CBB00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4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C3412-13E2-4A6E-BEC7-79F402065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9E5795-F9A1-4514-8C0D-DCEDAA8282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E945CA-E4B1-4F95-9ABC-1826D6D78D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545FC-CBB5-46DC-8636-CFA0D20A1A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6BCF03B-2FD8-4018-85C0-CB3CBC1FA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6853387-4EDD-42D3-BFAB-CAD32B2EA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688E7B6-D969-4428-829E-97E147420D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9BFEF3-15DF-4F43-975B-69305A70BA5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21EA45F-679E-4E3B-9F43-B48CED547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513A5DB-12EC-462F-9089-BDFABA88C4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tx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627533"/>
            <a:ext cx="10290000" cy="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Golos Text"/>
              <a:buNone/>
              <a:defRPr sz="3100">
                <a:solidFill>
                  <a:schemeClr val="dk1"/>
                </a:solidFill>
                <a:latin typeface="Golos Text"/>
                <a:ea typeface="Golos Text"/>
                <a:cs typeface="Golos Text"/>
                <a:sym typeface="Golos Tex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729867"/>
            <a:ext cx="10290000" cy="4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●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○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■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●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○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■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●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missioner"/>
              <a:buChar char="○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ommissioner"/>
              <a:buChar char="■"/>
              <a:defRPr>
                <a:solidFill>
                  <a:schemeClr val="dk1"/>
                </a:solidFill>
                <a:latin typeface="Commissioner"/>
                <a:ea typeface="Commissioner"/>
                <a:cs typeface="Commissioner"/>
                <a:sym typeface="Commission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445766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A6E38-8CD2-8262-6317-C4525C106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z-mainSt">
            <a:extLst>
              <a:ext uri="{FF2B5EF4-FFF2-40B4-BE49-F238E27FC236}">
                <a16:creationId xmlns:a16="http://schemas.microsoft.com/office/drawing/2014/main" id="{485C8844-CE57-2546-B70F-C118F1FD3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3" b="40234"/>
          <a:stretch>
            <a:fillRect/>
          </a:stretch>
        </p:blipFill>
        <p:spPr bwMode="auto">
          <a:xfrm>
            <a:off x="0" y="-2737618"/>
            <a:ext cx="12222163" cy="941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3">
            <a:extLst>
              <a:ext uri="{FF2B5EF4-FFF2-40B4-BE49-F238E27FC236}">
                <a16:creationId xmlns:a16="http://schemas.microsoft.com/office/drawing/2014/main" id="{56F554E2-1B5D-D500-2FED-4C1DBF9A6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215" y="1393037"/>
            <a:ext cx="10158151" cy="38595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1" u="none" strike="noStrike" kern="1200" cap="none" spc="0" normalizeH="0" baseline="0" noProof="0" dirty="0">
                <a:ln>
                  <a:noFill/>
                </a:ln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Small Church Big Impact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i="1" dirty="0"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i="1" dirty="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“Small Church Big God”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NWC Rural Ministry Webinar 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        January 15, 2026</a:t>
            </a:r>
            <a:r>
              <a:rPr kumimoji="0" lang="en-US" sz="4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  <a:r>
              <a:rPr kumimoji="0" lang="en-US" sz="4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8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“Then he said to me, ‘This is the word of the Lord to Zerubbabel: Not by might, nor by power, but by My Spirit, says the Lord of hosts.’”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DCBF6-997E-42CE-8025-119363A7A2BC}"/>
              </a:ext>
            </a:extLst>
          </p:cNvPr>
          <p:cNvSpPr txBox="1"/>
          <p:nvPr/>
        </p:nvSpPr>
        <p:spPr>
          <a:xfrm>
            <a:off x="1268361" y="4336117"/>
            <a:ext cx="6344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>
                <a:solidFill>
                  <a:schemeClr val="bg1"/>
                </a:solidFill>
                <a:latin typeface="Bell MT" panose="02020503060305020303" pitchFamily="18" charset="0"/>
              </a:rPr>
              <a:t>Theology Lesson #1</a:t>
            </a:r>
          </a:p>
          <a:p>
            <a:pPr algn="ctr"/>
            <a:endParaRPr lang="en-US" sz="8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Bell MT" panose="02020503060305020303" pitchFamily="18" charset="0"/>
              </a:rPr>
              <a:t>God does not dole out His Spirit in proportion to the size of the church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A95544-64B0-E641-60C7-41C85F16B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330917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Bell MT" panose="02020503060305020303" pitchFamily="18" charset="0"/>
                <a:cs typeface="Arial" panose="020B0604020202020204" pitchFamily="34" charset="0"/>
              </a:rPr>
              <a:t>“Whoever has despised the day of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Bell MT" panose="02020503060305020303" pitchFamily="18" charset="0"/>
                <a:cs typeface="Arial" panose="020B0604020202020204" pitchFamily="34" charset="0"/>
              </a:rPr>
              <a:t>small things shall rejoice.”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solidFill>
                <a:srgbClr val="FFFFFF"/>
              </a:solidFill>
              <a:latin typeface="Bell MT" panose="02020503060305020303" pitchFamily="18" charset="0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Bell MT" panose="02020503060305020303" pitchFamily="18" charset="0"/>
                <a:cs typeface="Arial" panose="020B0604020202020204" pitchFamily="34" charset="0"/>
              </a:rPr>
              <a:t>Zechariah 4:10</a:t>
            </a:r>
            <a:r>
              <a:rPr lang="en-US" altLang="en-US" sz="3200" dirty="0">
                <a:solidFill>
                  <a:srgbClr val="FFFFFF"/>
                </a:solidFill>
                <a:latin typeface="Bell MT" panose="02020503060305020303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9D19C2-3572-7B0F-52EC-5E2844AB19F7}"/>
              </a:ext>
            </a:extLst>
          </p:cNvPr>
          <p:cNvSpPr txBox="1"/>
          <p:nvPr/>
        </p:nvSpPr>
        <p:spPr>
          <a:xfrm>
            <a:off x="1268361" y="4336117"/>
            <a:ext cx="634465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>
                <a:solidFill>
                  <a:schemeClr val="bg1"/>
                </a:solidFill>
                <a:latin typeface="Bell MT" panose="02020503060305020303" pitchFamily="18" charset="0"/>
              </a:rPr>
              <a:t>Theology Lesson #2</a:t>
            </a:r>
          </a:p>
          <a:p>
            <a:pPr algn="ctr"/>
            <a:endParaRPr lang="en-US" sz="8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Bell MT" panose="02020503060305020303" pitchFamily="18" charset="0"/>
              </a:rPr>
              <a:t>God does not view a church that is smaller in size as inferior but a source of joy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94FDCC-CEB9-CD85-FA1D-B3997D48A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94119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“Whoever has despised the day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small things shall rejoice.”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4:10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DCBF6-997E-42CE-8025-119363A7A2BC}"/>
              </a:ext>
            </a:extLst>
          </p:cNvPr>
          <p:cNvSpPr txBox="1"/>
          <p:nvPr/>
        </p:nvSpPr>
        <p:spPr>
          <a:xfrm>
            <a:off x="599763" y="4129644"/>
            <a:ext cx="91636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u="sng" dirty="0">
                <a:solidFill>
                  <a:srgbClr val="F9F9F9"/>
                </a:solidFill>
                <a:latin typeface="Bell MT" panose="02020503060305020303" pitchFamily="18" charset="0"/>
              </a:rPr>
              <a:t>Day</a:t>
            </a:r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 = a period of time, a season of time</a:t>
            </a:r>
          </a:p>
          <a:p>
            <a:pPr lvl="0"/>
            <a:r>
              <a:rPr lang="en-US" sz="2800" u="sng" dirty="0">
                <a:solidFill>
                  <a:srgbClr val="F9F9F9"/>
                </a:solidFill>
                <a:latin typeface="Bell MT" panose="02020503060305020303" pitchFamily="18" charset="0"/>
              </a:rPr>
              <a:t>Small things</a:t>
            </a:r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 = smaller temple and its ministries</a:t>
            </a:r>
          </a:p>
          <a:p>
            <a:pPr lvl="0"/>
            <a:r>
              <a:rPr lang="en-US" sz="2800" u="sng" dirty="0">
                <a:solidFill>
                  <a:srgbClr val="F9F9F9"/>
                </a:solidFill>
                <a:latin typeface="Bell MT" panose="02020503060305020303" pitchFamily="18" charset="0"/>
              </a:rPr>
              <a:t>Small</a:t>
            </a:r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 = size, insignificant</a:t>
            </a:r>
          </a:p>
          <a:p>
            <a:pPr lvl="0"/>
            <a:r>
              <a:rPr lang="en-US" sz="2800" u="sng" dirty="0">
                <a:solidFill>
                  <a:srgbClr val="F9F9F9"/>
                </a:solidFill>
                <a:latin typeface="Bell MT" panose="02020503060305020303" pitchFamily="18" charset="0"/>
              </a:rPr>
              <a:t>Despise</a:t>
            </a:r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 = hold as insignificant or unimportant, belittle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C87829-2974-311A-61F5-5D02460B9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402433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“Whoever has despised the day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small things shall rejoice.”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4:10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DCBF6-997E-42CE-8025-119363A7A2BC}"/>
              </a:ext>
            </a:extLst>
          </p:cNvPr>
          <p:cNvSpPr txBox="1"/>
          <p:nvPr/>
        </p:nvSpPr>
        <p:spPr>
          <a:xfrm>
            <a:off x="1504335" y="3883837"/>
            <a:ext cx="916366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This verse “challenges one who would look down             upon something small in which God is glorified.”</a:t>
            </a:r>
          </a:p>
          <a:p>
            <a:pPr lvl="0" algn="ctr"/>
            <a:endParaRPr lang="en-US" sz="800" dirty="0">
              <a:solidFill>
                <a:srgbClr val="F9F9F9"/>
              </a:solidFill>
              <a:latin typeface="Bell MT" panose="02020503060305020303" pitchFamily="18" charset="0"/>
            </a:endParaRPr>
          </a:p>
          <a:p>
            <a:pPr lvl="0" algn="ctr"/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Merrill Unger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D50451-2127-A523-E5A1-EB6820567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235631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75DD0-3FC1-73CE-6943-483D423C4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766264-E0AC-1EDB-E105-D2AE2DE9EFB2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B6F94A-21B5-F53E-72DB-C1D492CD4B8C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“Whoever has despised the day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small things shall rejoice.”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4:10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EABD01-5E89-1289-5E45-F09F7D66CBE6}"/>
              </a:ext>
            </a:extLst>
          </p:cNvPr>
          <p:cNvSpPr txBox="1"/>
          <p:nvPr/>
        </p:nvSpPr>
        <p:spPr>
          <a:xfrm flipH="1">
            <a:off x="595837" y="3753488"/>
            <a:ext cx="8772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We despise small things when…</a:t>
            </a:r>
          </a:p>
          <a:p>
            <a:pPr>
              <a:tabLst>
                <a:tab pos="282575" algn="l"/>
              </a:tabLst>
            </a:pPr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…we diminish our community or church with our words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…we don’t prepare as much for a smaller number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…we jump to conclusions based upon size alone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…we assume that limited resources limits God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…we assume small size translates into small results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69E383-458C-100A-D985-B9332CC4D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349319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“Whoever has despised the day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small things shall rejoice.”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4:10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DCBF6-997E-42CE-8025-119363A7A2BC}"/>
              </a:ext>
            </a:extLst>
          </p:cNvPr>
          <p:cNvSpPr txBox="1"/>
          <p:nvPr/>
        </p:nvSpPr>
        <p:spPr>
          <a:xfrm>
            <a:off x="4483510" y="3751106"/>
            <a:ext cx="73250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sng" strike="noStrike" kern="1200" cap="none" spc="0" normalizeH="0" baseline="0" noProof="0" dirty="0">
              <a:ln>
                <a:noFill/>
              </a:ln>
              <a:solidFill>
                <a:srgbClr val="F9F9F9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+mn-cs"/>
              </a:rPr>
              <a:t>Philip encountered the Ethiopian Eunuch at a remote outpost who then evangelized Ethiopia. Might one person in your church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+mn-cs"/>
              </a:rPr>
              <a:t>be used of God to reach an entire nation?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9F9F9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0F25C8-E68B-4469-8112-BEE367499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32" y="3751106"/>
            <a:ext cx="3698625" cy="2129272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CC9C01D-64BF-DB43-152D-3F540C002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83089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A37D0C-6F6B-4755-A258-6C9C080BC515}"/>
              </a:ext>
            </a:extLst>
          </p:cNvPr>
          <p:cNvSpPr txBox="1"/>
          <p:nvPr/>
        </p:nvSpPr>
        <p:spPr>
          <a:xfrm>
            <a:off x="3563750" y="707923"/>
            <a:ext cx="497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9F9F9"/>
                </a:solidFill>
                <a:latin typeface="Freehand591 BT" panose="03080402040206030403" pitchFamily="66" charset="0"/>
              </a:rPr>
              <a:t>God’s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9F9F9"/>
                </a:solidFill>
                <a:effectLst/>
                <a:uLnTx/>
                <a:uFillTx/>
                <a:latin typeface="Freehand591 BT" panose="03080402040206030403" pitchFamily="66" charset="0"/>
                <a:ea typeface="+mn-ea"/>
                <a:cs typeface="+mn-cs"/>
              </a:rPr>
              <a:t> Perspective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21AD7-EFA2-4D9F-B152-4DC5A6E35DBF}"/>
              </a:ext>
            </a:extLst>
          </p:cNvPr>
          <p:cNvSpPr txBox="1"/>
          <p:nvPr/>
        </p:nvSpPr>
        <p:spPr>
          <a:xfrm>
            <a:off x="1917290" y="1779636"/>
            <a:ext cx="8357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“Whoever has despised the day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small things shall rejoice.”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Zechariah 4:10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DCBF6-997E-42CE-8025-119363A7A2BC}"/>
              </a:ext>
            </a:extLst>
          </p:cNvPr>
          <p:cNvSpPr txBox="1"/>
          <p:nvPr/>
        </p:nvSpPr>
        <p:spPr>
          <a:xfrm>
            <a:off x="1504335" y="3957577"/>
            <a:ext cx="916366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 “Never despise…small things, for God is glorified in small things and uses them to accomplish great things.”</a:t>
            </a:r>
          </a:p>
          <a:p>
            <a:pPr lvl="0" algn="ctr"/>
            <a:endParaRPr lang="en-US" sz="800" dirty="0">
              <a:solidFill>
                <a:srgbClr val="F9F9F9"/>
              </a:solidFill>
              <a:latin typeface="Bell MT" panose="02020503060305020303" pitchFamily="18" charset="0"/>
            </a:endParaRPr>
          </a:p>
          <a:p>
            <a:pPr lvl="0" algn="ctr"/>
            <a:r>
              <a:rPr lang="en-US" sz="2800" dirty="0">
                <a:solidFill>
                  <a:srgbClr val="F9F9F9"/>
                </a:solidFill>
                <a:latin typeface="Bell MT" panose="02020503060305020303" pitchFamily="18" charset="0"/>
              </a:rPr>
              <a:t>Tom Constable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9F9F9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8F844F-821C-21CC-29F3-9E9FBF911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26" y="5356967"/>
            <a:ext cx="2870509" cy="1103302"/>
          </a:xfrm>
          <a:prstGeom prst="rect">
            <a:avLst/>
          </a:prstGeom>
          <a:solidFill>
            <a:srgbClr val="F9F9F9"/>
          </a:solidFill>
        </p:spPr>
      </p:pic>
    </p:spTree>
    <p:extLst>
      <p:ext uri="{BB962C8B-B14F-4D97-AF65-F5344CB8AC3E}">
        <p14:creationId xmlns:p14="http://schemas.microsoft.com/office/powerpoint/2010/main" val="72268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z-mainSt">
            <a:extLst>
              <a:ext uri="{FF2B5EF4-FFF2-40B4-BE49-F238E27FC236}">
                <a16:creationId xmlns:a16="http://schemas.microsoft.com/office/drawing/2014/main" id="{1AE53F8E-5BA8-4B0D-A35B-B7C47E56B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3" b="40234"/>
          <a:stretch>
            <a:fillRect/>
          </a:stretch>
        </p:blipFill>
        <p:spPr bwMode="auto">
          <a:xfrm>
            <a:off x="0" y="-2565400"/>
            <a:ext cx="12222163" cy="941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3">
            <a:extLst>
              <a:ext uri="{FF2B5EF4-FFF2-40B4-BE49-F238E27FC236}">
                <a16:creationId xmlns:a16="http://schemas.microsoft.com/office/drawing/2014/main" id="{13B267A1-2D65-4A73-AD8A-70EF43CF6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40753"/>
            <a:ext cx="9144000" cy="333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666633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     </a:t>
            </a: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</a:rPr>
              <a:t>No </a:t>
            </a:r>
            <a:r>
              <a:rPr lang="en-US" sz="7200" i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ll MT" panose="02020503060305020303" pitchFamily="18" charset="0"/>
              </a:rPr>
              <a:t>Little </a:t>
            </a: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</a:rPr>
              <a:t>Places</a:t>
            </a: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666633"/>
                </a:solidFill>
                <a:effectLst/>
                <a:uLnTx/>
                <a:uFillTx/>
                <a:latin typeface="Bell MT" panose="02020503060305020303" pitchFamily="18" charset="0"/>
              </a:rPr>
              <a:t> </a:t>
            </a: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  <a:r>
              <a:rPr kumimoji="0" lang="en-US" sz="7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lang="en-US" sz="7200" i="1" dirty="0">
              <a:solidFill>
                <a:srgbClr val="000000"/>
              </a:solidFill>
              <a:latin typeface="Times New Roman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  <a:cs typeface="Times New Roman" panose="02020603050405020304" pitchFamily="18" charset="0"/>
              </a:rPr>
              <a:t>“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  <a:cs typeface="Times New Roman" panose="02020603050405020304" pitchFamily="18" charset="0"/>
              </a:rPr>
              <a:t>In God’s sight there are no little    people and no little places.”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  <a:cs typeface="Times New Roman" panose="02020603050405020304" pitchFamily="18" charset="0"/>
              </a:rPr>
              <a:t>Francis Schaeffer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ell MT" panose="02020503060305020303" pitchFamily="18" charset="0"/>
                <a:cs typeface="Times New Roman" panose="02020603050405020304" pitchFamily="18" charset="0"/>
              </a:rPr>
              <a:t>  </a:t>
            </a:r>
            <a:endParaRPr lang="en-US" sz="3600" i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ell MT" panose="02020503060305020303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ormulating a Research Problem for University Students by Slidesgo">
  <a:themeElements>
    <a:clrScheme name="Simple Light">
      <a:dk1>
        <a:srgbClr val="0A0A0A"/>
      </a:dk1>
      <a:lt1>
        <a:srgbClr val="F9F9F9"/>
      </a:lt1>
      <a:dk2>
        <a:srgbClr val="DDDDDD"/>
      </a:dk2>
      <a:lt2>
        <a:srgbClr val="B3B4B3"/>
      </a:lt2>
      <a:accent1>
        <a:srgbClr val="878887"/>
      </a:accent1>
      <a:accent2>
        <a:srgbClr val="5F616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A0A0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4741</TotalTime>
  <Words>386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Bell MT</vt:lpstr>
      <vt:lpstr>Calibri</vt:lpstr>
      <vt:lpstr>Commissioner</vt:lpstr>
      <vt:lpstr>Freehand591 BT</vt:lpstr>
      <vt:lpstr>Garamond</vt:lpstr>
      <vt:lpstr>Golos Text</vt:lpstr>
      <vt:lpstr>Times New Roman</vt:lpstr>
      <vt:lpstr>1_Default Design</vt:lpstr>
      <vt:lpstr>Formulating a Research Problem for University Students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K</dc:creator>
  <cp:lastModifiedBy>Jon Kramka</cp:lastModifiedBy>
  <cp:revision>160</cp:revision>
  <cp:lastPrinted>2018-09-11T18:45:20Z</cp:lastPrinted>
  <dcterms:created xsi:type="dcterms:W3CDTF">2018-09-10T13:19:19Z</dcterms:created>
  <dcterms:modified xsi:type="dcterms:W3CDTF">2026-01-16T15:25:24Z</dcterms:modified>
</cp:coreProperties>
</file>